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4"/>
  </p:notesMasterIdLst>
  <p:handoutMasterIdLst>
    <p:handoutMasterId r:id="rId25"/>
  </p:handoutMasterIdLst>
  <p:sldIdLst>
    <p:sldId id="378" r:id="rId5"/>
    <p:sldId id="387" r:id="rId6"/>
    <p:sldId id="379" r:id="rId7"/>
    <p:sldId id="404" r:id="rId8"/>
    <p:sldId id="405" r:id="rId9"/>
    <p:sldId id="406" r:id="rId10"/>
    <p:sldId id="407" r:id="rId11"/>
    <p:sldId id="395" r:id="rId12"/>
    <p:sldId id="380" r:id="rId13"/>
    <p:sldId id="399" r:id="rId14"/>
    <p:sldId id="403" r:id="rId15"/>
    <p:sldId id="396" r:id="rId16"/>
    <p:sldId id="400" r:id="rId17"/>
    <p:sldId id="397" r:id="rId18"/>
    <p:sldId id="401" r:id="rId19"/>
    <p:sldId id="398" r:id="rId20"/>
    <p:sldId id="402" r:id="rId21"/>
    <p:sldId id="421" r:id="rId22"/>
    <p:sldId id="408" r:id="rId23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95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F2F2F2"/>
    <a:srgbClr val="001A3C"/>
    <a:srgbClr val="2D94E0"/>
    <a:srgbClr val="B9DEFC"/>
    <a:srgbClr val="EDF5FE"/>
    <a:srgbClr val="B9B9B9"/>
    <a:srgbClr val="232323"/>
    <a:srgbClr val="373A4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557AA-CBD0-46A1-8C85-C74146298BC7}" v="7" dt="2025-02-04T14:44:18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18"/>
        <p:guide pos="432"/>
        <p:guide orient="horz" pos="2795"/>
        <p:guide orient="horz" pos="234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DFA557AA-CBD0-46A1-8C85-C74146298BC7}"/>
    <pc:docChg chg="undo custSel addSld modSld">
      <pc:chgData name="Kseniya Savelyeva" userId="61dfa266-1292-4dde-9989-92e37fd6a96c" providerId="ADAL" clId="{DFA557AA-CBD0-46A1-8C85-C74146298BC7}" dt="2025-02-04T14:44:49.375" v="22" actId="207"/>
      <pc:docMkLst>
        <pc:docMk/>
      </pc:docMkLst>
      <pc:sldChg chg="delSp modSp add mod">
        <pc:chgData name="Kseniya Savelyeva" userId="61dfa266-1292-4dde-9989-92e37fd6a96c" providerId="ADAL" clId="{DFA557AA-CBD0-46A1-8C85-C74146298BC7}" dt="2025-02-04T14:44:49.375" v="22" actId="207"/>
        <pc:sldMkLst>
          <pc:docMk/>
          <pc:sldMk cId="1077675585" sldId="421"/>
        </pc:sldMkLst>
        <pc:spChg chg="mod">
          <ac:chgData name="Kseniya Savelyeva" userId="61dfa266-1292-4dde-9989-92e37fd6a96c" providerId="ADAL" clId="{DFA557AA-CBD0-46A1-8C85-C74146298BC7}" dt="2025-02-04T14:44:49.375" v="22" actId="207"/>
          <ac:spMkLst>
            <pc:docMk/>
            <pc:sldMk cId="1077675585" sldId="421"/>
            <ac:spMk id="6" creationId="{290C78FE-2368-C6A2-9AB3-74E0389F6911}"/>
          </ac:spMkLst>
        </pc:spChg>
        <pc:picChg chg="del">
          <ac:chgData name="Kseniya Savelyeva" userId="61dfa266-1292-4dde-9989-92e37fd6a96c" providerId="ADAL" clId="{DFA557AA-CBD0-46A1-8C85-C74146298BC7}" dt="2025-02-04T14:44:23.940" v="21" actId="478"/>
          <ac:picMkLst>
            <pc:docMk/>
            <pc:sldMk cId="1077675585" sldId="421"/>
            <ac:picMk id="2" creationId="{5117C8EF-C349-65A9-07C0-3D5468AFA2E1}"/>
          </ac:picMkLst>
        </pc:picChg>
        <pc:picChg chg="del">
          <ac:chgData name="Kseniya Savelyeva" userId="61dfa266-1292-4dde-9989-92e37fd6a96c" providerId="ADAL" clId="{DFA557AA-CBD0-46A1-8C85-C74146298BC7}" dt="2025-02-04T14:44:21.887" v="20" actId="478"/>
          <ac:picMkLst>
            <pc:docMk/>
            <pc:sldMk cId="1077675585" sldId="421"/>
            <ac:picMk id="3" creationId="{0576948C-EDD0-A4CA-7F94-37DC7C75DB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baseline="0" dirty="0">
                <a:latin typeface="Aptos" panose="020B0004020202020204" pitchFamily="34" charset="0"/>
              </a:rPr>
              <a:t>Presenter Notes:</a:t>
            </a:r>
            <a:endParaRPr lang="en-US" sz="2000" baseline="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aseline="0" dirty="0">
                <a:latin typeface="Aptos" panose="020B0004020202020204" pitchFamily="34" charset="0"/>
              </a:rPr>
              <a:t>Welcome attendees to the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aseline="0" dirty="0">
                <a:latin typeface="Aptos" panose="020B0004020202020204" pitchFamily="34" charset="0"/>
              </a:rPr>
              <a:t>Introduce the topic: Using IDEAL’s reporting tools to drive business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aseline="0" dirty="0">
                <a:latin typeface="Aptos" panose="020B0004020202020204" pitchFamily="34" charset="0"/>
              </a:rPr>
              <a:t>Outline the session goals: identifying valuable reports, learning actionable workflows, and implementing strategies to boost dealership profitability.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Presenter Notes: Stress</a:t>
            </a:r>
            <a:r>
              <a:rPr lang="en-US" dirty="0"/>
              <a:t> the importance of minimizing bottlenecks in service workflows.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examples of how these reports have transformed other dealerships.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5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Presenter Notes: Highlight</a:t>
            </a:r>
            <a:r>
              <a:rPr lang="en-US" dirty="0"/>
              <a:t> the financial impact of reducing obsolete inventory.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humor: “Let’s clear those shelves and make room for what sells.”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Presenter Notes: Emphasize</a:t>
            </a:r>
            <a:r>
              <a:rPr lang="en-US" dirty="0"/>
              <a:t> the importance of keeping the dealership's finances in order.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relatable scenarios, such as catching errors before they snowball into bigger problems.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Mention how using these reports proactively can help secure financing for dealership growth.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Walk through the agenda to set expectations for the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Emphasize the practical application of these tools to daily dealership 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the tangible outcomes of applying these insights, such as increased profitability and efficiency.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that Custom Reports are an extension of prebuilt reports, offering flexibility without requiring you to start from scratch.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an example: "A dealership owner wanted to analyze customer regions and added city sorting to the Customer List report."</a:t>
            </a:r>
          </a:p>
          <a:p>
            <a:r>
              <a:rPr lang="en-US" b="1" dirty="0"/>
              <a:t>Transition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"Now that we’ve covered modifying system reports, let’s explore the power of building reports from scratch using the Report Wizard."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the flexibility of the Report Wizard for generating highly specific data insights.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that the Report Wizard is available only on certain reports, emphasizing the need to check availability.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a practical use case: "A service manager used the Wizard to create a report showing warranty claims grouped by manufacturer."</a:t>
            </a:r>
          </a:p>
          <a:p>
            <a:r>
              <a:rPr lang="en-US" b="1" dirty="0"/>
              <a:t>Transition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"Custom and Wizard-built reports are great, but collaboration is key. Let’s see how IDEAL makes sharing reports simple."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Emphasize the importance of shared reports in fostering collaboration and maintaining data integrity.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an example: "A shared Daily Sales Summary report allows owners, managers, and sales teams to align on goals."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Mention that shared reports maintain the formatting and filters of the original report.</a:t>
            </a:r>
          </a:p>
          <a:p>
            <a:r>
              <a:rPr lang="en-US" b="1" dirty="0"/>
              <a:t>Transition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"Let’s summarize the power of these tools and how they can be implemented in your dealership."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5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Summarize the benefits of reporting tools: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Improved data accuracy.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Enhanced team collaboration.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 saved by reusing and sharing reports.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Challenge attendees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one Custom Report this week.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Experiment with the Report Wizard.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Share a report with their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9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the competitive nature of sales and the importance of real-time insights.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how daily tracking and analysis empower sales managers to guide their teams more effectively.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a success story of a dealership increasing revenue by focusing on upselling opportunities revealed by the Customer Sales History Report.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Mention how the Lost Sales Report can be a game-changer in understanding missed opportunities and improving customer satisfaction.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8756" y="2578981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software.na3.teamsupport.com/knowledgeBase/category/48452/subcategory/51866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idealsoftware.na3.teamsupport.com/knowledgeBase/category/4845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hyperlink" Target="https://idealsoftware.na3.teamsupport.com/knowledgeBase/category/48452/subcategory/4846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1B412F-2E6D-1A9D-570E-7D50F111E3D1}"/>
              </a:ext>
            </a:extLst>
          </p:cNvPr>
          <p:cNvSpPr txBox="1">
            <a:spLocks/>
          </p:cNvSpPr>
          <p:nvPr/>
        </p:nvSpPr>
        <p:spPr>
          <a:xfrm>
            <a:off x="154968" y="5937606"/>
            <a:ext cx="7170506" cy="6096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3C5669-8B83-D871-840B-0FC24D74B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5" name="Tytuł 17">
            <a:extLst>
              <a:ext uri="{FF2B5EF4-FFF2-40B4-BE49-F238E27FC236}">
                <a16:creationId xmlns:a16="http://schemas.microsoft.com/office/drawing/2014/main" id="{22C44BB7-8E6D-F539-7551-3C487542A282}"/>
              </a:ext>
            </a:extLst>
          </p:cNvPr>
          <p:cNvSpPr txBox="1">
            <a:spLocks/>
          </p:cNvSpPr>
          <p:nvPr/>
        </p:nvSpPr>
        <p:spPr>
          <a:xfrm>
            <a:off x="685800" y="3124200"/>
            <a:ext cx="659892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How to Get the Most out of Your Reports</a:t>
            </a: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Katie Mitchell,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Implementation Specialist</a:t>
            </a:r>
            <a:endParaRPr lang="en-US" sz="4400" noProof="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B8E96-01DA-6B14-D9DE-C6180C16D5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20133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6358D1-4E5D-DF49-6DCA-9BAE3871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Sales Managers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F887D-1A1F-0ADB-3700-B87C2ECF564A}"/>
              </a:ext>
            </a:extLst>
          </p:cNvPr>
          <p:cNvSpPr txBox="1">
            <a:spLocks/>
          </p:cNvSpPr>
          <p:nvPr/>
        </p:nvSpPr>
        <p:spPr>
          <a:xfrm>
            <a:off x="685800" y="1658620"/>
            <a:ext cx="5029200" cy="2057718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Daily Sales Summary: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snapshot of daily sales performance by salesperson, category, or product.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Identify daily sales trends and enable quick corrective actions, leading to a potential increase in daily revenue.</a:t>
            </a: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6260669-BC2E-AB8F-31E3-5B613C55BE62}"/>
              </a:ext>
            </a:extLst>
          </p:cNvPr>
          <p:cNvSpPr txBox="1">
            <a:spLocks/>
          </p:cNvSpPr>
          <p:nvPr/>
        </p:nvSpPr>
        <p:spPr>
          <a:xfrm>
            <a:off x="6385560" y="1678940"/>
            <a:ext cx="5029200" cy="2037398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Lost Sales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missed sales opportunities due to inventory shortages or other issues.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Reduce lost sales through improved inventory planning and customer follow-ups.</a:t>
            </a: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FB4768A-F4AB-BE72-529D-CFED8D97B53A}"/>
              </a:ext>
            </a:extLst>
          </p:cNvPr>
          <p:cNvSpPr txBox="1">
            <a:spLocks/>
          </p:cNvSpPr>
          <p:nvPr/>
        </p:nvSpPr>
        <p:spPr>
          <a:xfrm>
            <a:off x="685800" y="3716338"/>
            <a:ext cx="5029200" cy="1831022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Customer Sales History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purchase patterns and identify high-value customers.</a:t>
            </a:r>
            <a:endParaRPr lang="pl-PL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Increase upsell and cross-sell opportunities through better customer targeting.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8C9922A-7FF6-4933-36C1-74D79ABCF20C}"/>
              </a:ext>
            </a:extLst>
          </p:cNvPr>
          <p:cNvSpPr txBox="1">
            <a:spLocks/>
          </p:cNvSpPr>
          <p:nvPr/>
        </p:nvSpPr>
        <p:spPr>
          <a:xfrm>
            <a:off x="6385560" y="3716338"/>
            <a:ext cx="5029200" cy="1831022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Sales by Product/Category: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which products or categories drive revenue and identify underperformers.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Improve product mix and revenue by focusing on high-margin items.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4A467-9840-A053-2089-CD08A7E9F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F137ED-D817-3C4B-CDB2-8C5CBE6E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Sales Managers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9903174-37D3-C46B-50C9-F0388CB2D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587020"/>
              </p:ext>
            </p:extLst>
          </p:nvPr>
        </p:nvGraphicFramePr>
        <p:xfrm>
          <a:off x="698500" y="1432720"/>
          <a:ext cx="10795000" cy="3183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7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63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Report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Path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Sales Summary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Sales &gt; Sales Reports &gt; Daily Sales Summary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Sales History Report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Sales &gt; Sales Reports &gt; Customer Sales History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Lost Sales Report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Sales &gt; Sales Reports &gt; Lost Sales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by Product/Category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Sales &gt; Sales Reports &gt; Sales by Product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7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5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AFB7EC-8C0E-69DA-D328-3F147EB3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Service Managers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9FEC9F-CED2-DA49-0618-ECD7B1C93264}"/>
              </a:ext>
            </a:extLst>
          </p:cNvPr>
          <p:cNvSpPr txBox="1">
            <a:spLocks/>
          </p:cNvSpPr>
          <p:nvPr/>
        </p:nvSpPr>
        <p:spPr>
          <a:xfrm>
            <a:off x="685800" y="1455420"/>
            <a:ext cx="50292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Technician Job Status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workload and </a:t>
            </a:r>
            <a:r>
              <a:rPr lang="en-US" sz="1400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Productivity Boost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Warranty Claims Pending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pending claims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Improved Cash Flow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7EC86-5A5E-F7FD-B8C3-F2C5CEA58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6" b="10366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4904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AACB-CB53-5BE6-7B7D-8492A128F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7FC2D4-EEA7-57A0-FBED-9BEF70C0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Service Managers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4777912-8329-1AF2-A5D1-FBB0E7CF9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43667"/>
              </p:ext>
            </p:extLst>
          </p:nvPr>
        </p:nvGraphicFramePr>
        <p:xfrm>
          <a:off x="609600" y="1416053"/>
          <a:ext cx="10795000" cy="1909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7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63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Report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Path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Technician Job Status Report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Work Orders &gt; Reports &gt; Technician Job Status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Warranty Claims Pending Report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Work Orders &gt; Warranty Manager &gt; Pending Claims Report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0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CB096-3647-73F5-3869-B14FB9AD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Parts Managers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C24848-5FAF-0740-4E6F-D077CD6B44AB}"/>
              </a:ext>
            </a:extLst>
          </p:cNvPr>
          <p:cNvSpPr txBox="1">
            <a:spLocks/>
          </p:cNvSpPr>
          <p:nvPr/>
        </p:nvSpPr>
        <p:spPr>
          <a:xfrm>
            <a:off x="685800" y="1455420"/>
            <a:ext cx="50292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Obsolete Parts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 slow-moving items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Save $ annually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Special Orders Backlog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pending orders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Prevent delays and cancellations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938DE-6963-1439-1248-9141CEB3B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197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3381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C86C8-58AA-9371-1B8D-35B366CC1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17DFCD-F585-8564-8536-419FD3A4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Parts Managers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F92B4D79-B73D-4596-9C5A-B50827F2C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085034"/>
              </p:ext>
            </p:extLst>
          </p:nvPr>
        </p:nvGraphicFramePr>
        <p:xfrm>
          <a:off x="609600" y="1343506"/>
          <a:ext cx="10795000" cy="1909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7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63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Report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Path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Obsolete Parts Report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Inventory &gt; Reports &gt; Obsolete Parts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Orders Backlog Report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Inventory &gt; Reports &gt; Special Orders Backlog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7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76568D-C73E-7804-FB35-456C2B5B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701675"/>
          </a:xfrm>
        </p:spPr>
        <p:txBody>
          <a:bodyPr/>
          <a:lstStyle/>
          <a:p>
            <a:r>
              <a:rPr lang="en-US" noProof="0" dirty="0"/>
              <a:t>Reports for Office Managers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FBD9FC-3DAE-35FD-5108-B0537F0D1E34}"/>
              </a:ext>
            </a:extLst>
          </p:cNvPr>
          <p:cNvSpPr txBox="1">
            <a:spLocks/>
          </p:cNvSpPr>
          <p:nvPr/>
        </p:nvSpPr>
        <p:spPr>
          <a:xfrm>
            <a:off x="685800" y="1353820"/>
            <a:ext cx="8112760" cy="48336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Receivables Aging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overdue invoices and manage receivables.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Reduce overdue balances by 15–20%, improving cash flow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spcBef>
                <a:spcPts val="336"/>
              </a:spcBef>
              <a:buClr>
                <a:srgbClr val="2D94E0"/>
              </a:buClr>
              <a:buFont typeface="Arial" panose="020B0604020202020204" pitchFamily="34" charset="0"/>
              <a:buNone/>
            </a:pPr>
            <a:endParaRPr lang="pl-PL" sz="14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spcBef>
                <a:spcPts val="0"/>
              </a:spcBef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Payables Aging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outstanding vendor invoices.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Optimize payment scheduling and avoid late fees.</a:t>
            </a:r>
          </a:p>
          <a:p>
            <a:pPr marL="285750" lvl="1" indent="-285750">
              <a:buClr>
                <a:schemeClr val="bg2"/>
              </a:buClr>
            </a:pPr>
            <a:endParaRPr lang="pl-PL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Daily Cash Reconciliation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daily cash and credit card transactions match deposits.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Reduce discrepancies, improving accounting accuracy.</a:t>
            </a:r>
          </a:p>
          <a:p>
            <a:pPr marL="285750" lvl="1" indent="-285750">
              <a:buClr>
                <a:schemeClr val="bg2"/>
              </a:buClr>
            </a:pPr>
            <a:endParaRPr lang="pl-PL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Tax Liability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tax obligations for filing purposes.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Ensure accurate reporting, avoiding penalties or fines.</a:t>
            </a:r>
          </a:p>
          <a:p>
            <a:pPr marL="285750" lvl="1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3BD9D-4F93-186C-6F5A-EB54C1256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197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838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D096E-8565-2132-9D27-57F1541D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8BDB91-F192-066A-93C3-125FC007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Office Managers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2297CA0-848A-6E01-CD3C-91C996365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163925"/>
              </p:ext>
            </p:extLst>
          </p:nvPr>
        </p:nvGraphicFramePr>
        <p:xfrm>
          <a:off x="698500" y="1343506"/>
          <a:ext cx="10795000" cy="3183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7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63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Report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Path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Receivables Aging Report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Accounting &gt; Receivables &gt; Aging Report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Payables Aging Report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Accounting &gt; Payables &gt; Aging Report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Cash Reconciliation Report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Accounting &gt; Reconciliation &gt; Daily Cash</a:t>
                      </a: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 Liability Report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&gt; Accounting &gt; Reports &gt; Tax Liability Report (Direct Match)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7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 FAQs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Customizing / Sharing / Settings for Reports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403295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193266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C06BBFE-2C19-6369-458A-124A9693F0E9}"/>
              </a:ext>
            </a:extLst>
          </p:cNvPr>
          <p:cNvSpPr txBox="1">
            <a:spLocks/>
          </p:cNvSpPr>
          <p:nvPr/>
        </p:nvSpPr>
        <p:spPr>
          <a:xfrm>
            <a:off x="708884" y="3983237"/>
            <a:ext cx="698400" cy="698400"/>
          </a:xfrm>
          <a:prstGeom prst="roundRect">
            <a:avLst>
              <a:gd name="adj" fmla="val 4665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4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63939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Why Reporting Matters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639390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42652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Tools in IDEAL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213666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Key Reports for Each Department Reporting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D897A1D-5CEE-3D9D-B7B2-0B128A82D1F3}"/>
              </a:ext>
            </a:extLst>
          </p:cNvPr>
          <p:cNvSpPr txBox="1">
            <a:spLocks/>
          </p:cNvSpPr>
          <p:nvPr/>
        </p:nvSpPr>
        <p:spPr>
          <a:xfrm>
            <a:off x="1524000" y="400080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noProof="0" dirty="0"/>
              <a:t>How to Leverage Data for Measurable Improvements</a:t>
            </a:r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BCA62-CA6D-BA0B-22EE-906F54FA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409700"/>
            <a:ext cx="7018020" cy="42672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Discover the most impactful reports for each department.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Incorporate daily and weekly reporting routines.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Understand measurable benefits.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A66E9-50D3-A81D-1A49-5296D522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6934200" cy="1325563"/>
          </a:xfrm>
        </p:spPr>
        <p:txBody>
          <a:bodyPr/>
          <a:lstStyle/>
          <a:p>
            <a:r>
              <a:rPr lang="en-US" noProof="0" dirty="0"/>
              <a:t>Key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793B1-A76A-22B2-DF01-08638EDF8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r="21921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9518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5538BF-8321-02BF-AC8B-BE5B8A64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209020" cy="1325563"/>
          </a:xfrm>
        </p:spPr>
        <p:txBody>
          <a:bodyPr/>
          <a:lstStyle/>
          <a:p>
            <a:r>
              <a:rPr lang="en-US" noProof="0" dirty="0"/>
              <a:t>Reporting Tools in IDEAL – Custom Reports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7CB57F-D024-1B8C-B9F2-EF96AEFE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7320"/>
            <a:ext cx="6489843" cy="3236873"/>
          </a:xfrm>
        </p:spPr>
        <p:txBody>
          <a:bodyPr/>
          <a:lstStyle/>
          <a:p>
            <a:pPr marL="0" indent="0">
              <a:buClr>
                <a:srgbClr val="2D94E0"/>
              </a:buClr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Purpose: </a:t>
            </a: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/>
              </a:buClr>
              <a:buNone/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existing reports by adjusting filters, fields, or layouts.</a:t>
            </a:r>
            <a:endParaRPr lang="pl-PL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1400" b="1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2D94E0"/>
              </a:buClr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Process: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an existing system report (e.g., Customer List).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fields and filters using </a:t>
            </a:r>
            <a:r>
              <a:rPr lang="en-US" sz="1400" b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&gt; Save Report As</a:t>
            </a: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custom report for future use, accessible in the report dropdown.</a:t>
            </a:r>
          </a:p>
          <a:p>
            <a:pPr marL="115887" indent="0">
              <a:buNone/>
            </a:pP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308C2-07F0-46DF-A2C3-FF07279B4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8" r="21928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6856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55F52F-29A6-F61D-B8C3-0CF79461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506200" cy="1325563"/>
          </a:xfrm>
        </p:spPr>
        <p:txBody>
          <a:bodyPr/>
          <a:lstStyle/>
          <a:p>
            <a:r>
              <a:rPr lang="en-US" noProof="0" dirty="0"/>
              <a:t>Reporting Tools in </a:t>
            </a:r>
            <a:r>
              <a:rPr lang="en-US" spc="-150" noProof="0" dirty="0"/>
              <a:t>IDEAL</a:t>
            </a:r>
            <a:r>
              <a:rPr lang="en-US" noProof="0" dirty="0"/>
              <a:t> – The Report Wizard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B1DF72D3-7B55-BA74-06F7-2C72313263D7}"/>
              </a:ext>
            </a:extLst>
          </p:cNvPr>
          <p:cNvSpPr txBox="1">
            <a:spLocks/>
          </p:cNvSpPr>
          <p:nvPr/>
        </p:nvSpPr>
        <p:spPr>
          <a:xfrm>
            <a:off x="685800" y="1417320"/>
            <a:ext cx="6489843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Purpose: </a:t>
            </a:r>
            <a:endParaRPr lang="pl-PL" sz="1400" b="1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/>
              </a:buClr>
              <a:buNone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reports from scratch by selecting fields and defining layouts.</a:t>
            </a:r>
          </a:p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Process: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to </a:t>
            </a:r>
            <a:r>
              <a:rPr lang="en-CA" sz="1400" b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&gt; Report Wizard </a:t>
            </a: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(available on specific reports).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arrows to add/remove fields, arrange their order, and set totals for numeric fields.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desired layout and orientation, then preview and save the report.</a:t>
            </a:r>
          </a:p>
          <a:p>
            <a:pPr marL="115887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6FDE8-357D-8BC0-0E23-07FB65FE3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197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6970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62FAFA-F092-E5E2-26A8-785A5B92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Sharing Reports Across Teams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4038B-5F66-F0E7-4EE8-38D3619C2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7" r="21917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BF8395F-48B8-6EC7-23B0-D22FD8DDF243}"/>
              </a:ext>
            </a:extLst>
          </p:cNvPr>
          <p:cNvSpPr txBox="1">
            <a:spLocks/>
          </p:cNvSpPr>
          <p:nvPr/>
        </p:nvSpPr>
        <p:spPr>
          <a:xfrm>
            <a:off x="685800" y="1417320"/>
            <a:ext cx="6489843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Purpose: </a:t>
            </a:r>
            <a:endParaRPr lang="pl-PL" sz="1400" b="1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/>
              </a:buClr>
              <a:buNone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across teams by sharing reports dealership-wide.</a:t>
            </a:r>
          </a:p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sz="1400" b="1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Process: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report using </a:t>
            </a:r>
            <a:r>
              <a:rPr lang="en-CA" sz="1400" b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&gt; Save Report As.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other groups using </a:t>
            </a:r>
            <a:r>
              <a:rPr lang="en-CA" sz="1400" b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&gt; Share with Other Groups.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can use but cannot modify the shared report.</a:t>
            </a:r>
          </a:p>
          <a:p>
            <a:pPr marL="115887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A2F238-8465-BE84-AA59-7B35BC63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5420"/>
            <a:ext cx="5029200" cy="4267200"/>
          </a:xfrm>
        </p:spPr>
        <p:txBody>
          <a:bodyPr/>
          <a:lstStyle/>
          <a:p>
            <a:pPr marL="115887" indent="0">
              <a:buClr>
                <a:srgbClr val="2D94E0"/>
              </a:buClr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Custom Reports: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existing reports to fit your dealership’s needs.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time by reusing prebuilt templates.</a:t>
            </a:r>
          </a:p>
          <a:p>
            <a:pPr marL="115887" indent="0">
              <a:buClr>
                <a:srgbClr val="2D94E0"/>
              </a:buClr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Report Wizard: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custom reports for highly specific insights.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layouts and filters to extract actionable data.</a:t>
            </a:r>
            <a:endParaRPr lang="pl-PL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endParaRPr lang="pl-PL" sz="20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Sharing Reports: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US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consistency and collaboration by sharing key reports dealership-wide.</a:t>
            </a:r>
          </a:p>
          <a:p>
            <a:pPr marL="285750" lvl="1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585B20-9EA7-061C-A44B-BAA53B5F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Implementing Reporting Tools in IDEAL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0EC19-4A79-82A5-BCC5-942880D42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31320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2415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8C34F8-5AED-926A-54A4-8CE021E4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Dealership Owners &amp; GMs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D8A4B92-974B-831B-FA4B-C974E17D1D9C}"/>
              </a:ext>
            </a:extLst>
          </p:cNvPr>
          <p:cNvSpPr txBox="1">
            <a:spLocks/>
          </p:cNvSpPr>
          <p:nvPr/>
        </p:nvSpPr>
        <p:spPr>
          <a:xfrm>
            <a:off x="706349" y="1450428"/>
            <a:ext cx="50292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Daily Sales Summary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snapshot of daily revenue.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Revenue Increase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Inventory Turnover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inventory movement.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 Cost savings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endParaRPr lang="pl-PL" sz="20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7" indent="0">
              <a:buClr>
                <a:srgbClr val="2D94E0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Outstanding Warranty Claims Report:</a:t>
            </a:r>
          </a:p>
          <a:p>
            <a:pPr marL="285750" lvl="1" indent="-285750">
              <a:spcBef>
                <a:spcPts val="1200"/>
              </a:spcBef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unresolved claims.</a:t>
            </a:r>
          </a:p>
          <a:p>
            <a:pPr marL="285750" lvl="1" indent="-285750">
              <a:buClr>
                <a:schemeClr val="bg2"/>
              </a:buClr>
            </a:pPr>
            <a:r>
              <a:rPr lang="en-CA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Impact: Improved Cash Flow</a:t>
            </a:r>
            <a:r>
              <a:rPr lang="pl-PL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bg2"/>
              </a:buClr>
            </a:pPr>
            <a:endParaRPr 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B19AE-EE21-6D78-30B7-0F218550F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r="21921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998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78A447-00FD-0882-F3D8-EFD677B5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Reports for Dealership Owners &amp; GMs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91683"/>
              </p:ext>
            </p:extLst>
          </p:nvPr>
        </p:nvGraphicFramePr>
        <p:xfrm>
          <a:off x="609600" y="1498246"/>
          <a:ext cx="10795000" cy="2546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7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63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Report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Path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Daily Sales Summary Report</a:t>
                      </a:r>
                      <a:endParaRPr lang="en-US" sz="1200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Applications &gt; Sales &gt; Reports &gt; Sales Summary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Inventory Turnover Report</a:t>
                      </a:r>
                      <a:endParaRPr kumimoji="0" lang="en-US" sz="12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Applications &gt; Inventory &gt; Reports &gt; Inventory Turnover Report</a:t>
                      </a:r>
                      <a:endParaRPr kumimoji="0" lang="en-US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Outstanding Warranty Claims Report</a:t>
                      </a:r>
                      <a:endParaRPr kumimoji="0" lang="en-US" sz="12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Applications &gt; Work Orders &gt; Reports &gt; Warranty Claims Report</a:t>
                      </a:r>
                      <a:endParaRPr kumimoji="0" lang="en-US" sz="12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Props1.xml><?xml version="1.0" encoding="utf-8"?>
<ds:datastoreItem xmlns:ds="http://schemas.openxmlformats.org/officeDocument/2006/customXml" ds:itemID="{7059CFD5-E9B9-411D-BD0F-CA2292922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4CC7A-3D86-48D1-9B84-9DF7CB661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D2138-01AC-4DFB-BD2A-728CBC911332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24551</TotalTime>
  <Words>1447</Words>
  <Application>Microsoft Office PowerPoint</Application>
  <PresentationFormat>Widescreen</PresentationFormat>
  <Paragraphs>218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Key Objectives</vt:lpstr>
      <vt:lpstr>Reporting Tools in IDEAL – Custom Reports</vt:lpstr>
      <vt:lpstr>Reporting Tools in IDEAL – The Report Wizard</vt:lpstr>
      <vt:lpstr>Sharing Reports Across Teams</vt:lpstr>
      <vt:lpstr>Implementing Reporting Tools in IDEAL</vt:lpstr>
      <vt:lpstr>Reports for Dealership Owners &amp; GMs</vt:lpstr>
      <vt:lpstr>Reports for Dealership Owners &amp; GMs</vt:lpstr>
      <vt:lpstr>Reports for Sales Managers</vt:lpstr>
      <vt:lpstr>Reports for Sales Managers</vt:lpstr>
      <vt:lpstr>Reports for Service Managers</vt:lpstr>
      <vt:lpstr>Reports for Service Managers</vt:lpstr>
      <vt:lpstr>Reports for Parts Managers</vt:lpstr>
      <vt:lpstr>Reports for Parts Managers</vt:lpstr>
      <vt:lpstr>Reports for Office Managers</vt:lpstr>
      <vt:lpstr>Reports for Office Managers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535</cp:revision>
  <cp:lastPrinted>2018-08-15T18:40:37Z</cp:lastPrinted>
  <dcterms:created xsi:type="dcterms:W3CDTF">2016-10-24T23:55:46Z</dcterms:created>
  <dcterms:modified xsi:type="dcterms:W3CDTF">2025-02-04T14:44:50Z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