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5" r:id="rId4"/>
  </p:sldMasterIdLst>
  <p:notesMasterIdLst>
    <p:notesMasterId r:id="rId18"/>
  </p:notesMasterIdLst>
  <p:handoutMasterIdLst>
    <p:handoutMasterId r:id="rId19"/>
  </p:handoutMasterIdLst>
  <p:sldIdLst>
    <p:sldId id="378" r:id="rId5"/>
    <p:sldId id="387" r:id="rId6"/>
    <p:sldId id="379" r:id="rId7"/>
    <p:sldId id="384" r:id="rId8"/>
    <p:sldId id="385" r:id="rId9"/>
    <p:sldId id="386" r:id="rId10"/>
    <p:sldId id="396" r:id="rId11"/>
    <p:sldId id="397" r:id="rId12"/>
    <p:sldId id="398" r:id="rId13"/>
    <p:sldId id="399" r:id="rId14"/>
    <p:sldId id="402" r:id="rId15"/>
    <p:sldId id="421" r:id="rId16"/>
    <p:sldId id="400" r:id="rId17"/>
  </p:sldIdLst>
  <p:sldSz cx="12192000" cy="6858000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2" pos="432" userDrawn="1">
          <p15:clr>
            <a:srgbClr val="A4A3A4"/>
          </p15:clr>
        </p15:guide>
        <p15:guide id="3" orient="horz" pos="2772" userDrawn="1">
          <p15:clr>
            <a:srgbClr val="A4A3A4"/>
          </p15:clr>
        </p15:guide>
        <p15:guide id="4" orient="horz" pos="23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8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77FEEB9-8FA2-2CF1-4087-2BC46327BD03}" name="Kseniya Savelyeva" initials="KS" userId="S::ksavelyeva@constellationdealer.com::61dfa266-1292-4dde-9989-92e37fd6a96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seniya Savelyeva" initials="KS" lastIdx="5" clrIdx="0">
    <p:extLst>
      <p:ext uri="{19B8F6BF-5375-455C-9EA6-DF929625EA0E}">
        <p15:presenceInfo xmlns:p15="http://schemas.microsoft.com/office/powerpoint/2012/main" userId="S-1-5-21-1166330866-2158198270-2689449013-69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59A1"/>
    <a:srgbClr val="001A3C"/>
    <a:srgbClr val="2D94E0"/>
    <a:srgbClr val="B9DEFC"/>
    <a:srgbClr val="EDF5FE"/>
    <a:srgbClr val="B9B9B9"/>
    <a:srgbClr val="232323"/>
    <a:srgbClr val="373A44"/>
    <a:srgbClr val="E6E6E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71362C-69B2-40A1-9AB8-38FB71532BD7}" v="8" dt="2025-02-04T14:48:28.9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3166" autoAdjust="0"/>
  </p:normalViewPr>
  <p:slideViewPr>
    <p:cSldViewPr snapToGrid="0">
      <p:cViewPr varScale="1">
        <p:scale>
          <a:sx n="93" d="100"/>
          <a:sy n="93" d="100"/>
        </p:scale>
        <p:origin x="1212" y="66"/>
      </p:cViewPr>
      <p:guideLst>
        <p:guide pos="432"/>
        <p:guide orient="horz" pos="2772"/>
        <p:guide orient="horz" pos="2352"/>
      </p:guideLst>
    </p:cSldViewPr>
  </p:slideViewPr>
  <p:notesTextViewPr>
    <p:cViewPr>
      <p:scale>
        <a:sx n="33" d="100"/>
        <a:sy n="33" d="100"/>
      </p:scale>
      <p:origin x="0" y="0"/>
    </p:cViewPr>
  </p:notesTextViewPr>
  <p:sorterViewPr>
    <p:cViewPr>
      <p:scale>
        <a:sx n="100" d="100"/>
        <a:sy n="100" d="100"/>
      </p:scale>
      <p:origin x="0" y="-1392"/>
    </p:cViewPr>
  </p:sorterViewPr>
  <p:notesViewPr>
    <p:cSldViewPr snapToGrid="0">
      <p:cViewPr varScale="1">
        <p:scale>
          <a:sx n="122" d="100"/>
          <a:sy n="122" d="100"/>
        </p:scale>
        <p:origin x="3846" y="90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seniya Savelyeva" userId="61dfa266-1292-4dde-9989-92e37fd6a96c" providerId="ADAL" clId="{BF71362C-69B2-40A1-9AB8-38FB71532BD7}"/>
    <pc:docChg chg="addSld modSld">
      <pc:chgData name="Kseniya Savelyeva" userId="61dfa266-1292-4dde-9989-92e37fd6a96c" providerId="ADAL" clId="{BF71362C-69B2-40A1-9AB8-38FB71532BD7}" dt="2025-02-04T14:48:18.702" v="7"/>
      <pc:docMkLst>
        <pc:docMk/>
      </pc:docMkLst>
      <pc:sldChg chg="modAnim">
        <pc:chgData name="Kseniya Savelyeva" userId="61dfa266-1292-4dde-9989-92e37fd6a96c" providerId="ADAL" clId="{BF71362C-69B2-40A1-9AB8-38FB71532BD7}" dt="2025-01-30T20:10:31.635" v="3"/>
        <pc:sldMkLst>
          <pc:docMk/>
          <pc:sldMk cId="727555040" sldId="384"/>
        </pc:sldMkLst>
      </pc:sldChg>
      <pc:sldChg chg="modSp add mod">
        <pc:chgData name="Kseniya Savelyeva" userId="61dfa266-1292-4dde-9989-92e37fd6a96c" providerId="ADAL" clId="{BF71362C-69B2-40A1-9AB8-38FB71532BD7}" dt="2025-02-04T14:48:18.702" v="7"/>
        <pc:sldMkLst>
          <pc:docMk/>
          <pc:sldMk cId="1077675585" sldId="421"/>
        </pc:sldMkLst>
        <pc:spChg chg="mod">
          <ac:chgData name="Kseniya Savelyeva" userId="61dfa266-1292-4dde-9989-92e37fd6a96c" providerId="ADAL" clId="{BF71362C-69B2-40A1-9AB8-38FB71532BD7}" dt="2025-02-04T14:48:18.702" v="7"/>
          <ac:spMkLst>
            <pc:docMk/>
            <pc:sldMk cId="1077675585" sldId="421"/>
            <ac:spMk id="6" creationId="{290C78FE-2368-C6A2-9AB3-74E0389F691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784508CF-F35E-4706-9BA6-77B79739D350}" type="datetimeFigureOut">
              <a:rPr lang="en-US"/>
              <a:pPr>
                <a:defRPr/>
              </a:pPr>
              <a:t>2/4/2025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0C508FB5-316F-4A35-B1F0-6AB2FEB5A1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073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497A26D-E782-4A23-BE45-60EE98FD9B72}" type="datetimeFigureOut">
              <a:rPr lang="en-US"/>
              <a:pPr>
                <a:defRPr/>
              </a:pPr>
              <a:t>2/4/2025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60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03B2A7E-0BD1-4B2E-9C7E-29952F5650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7528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D89FA2-7B62-CA74-B7A2-FE973630DB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682C57-E6D4-7794-1BB2-A910785A47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96764C-74B0-00C4-BD4D-A95A7108F6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9A9666-C0C8-D595-12E5-8DE9F954B4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3B2A7E-0BD1-4B2E-9C7E-29952F5650D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28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3B2A7E-0BD1-4B2E-9C7E-29952F5650D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839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3B2A7E-0BD1-4B2E-9C7E-29952F5650D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191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3B2A7E-0BD1-4B2E-9C7E-29952F5650D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84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3E96F0-F1CA-7D0B-0A34-FDC73604B8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A50FCE-DB8C-14D3-2291-F7019DE3BD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3DFD36-77C1-A19F-CDC7-710B194F69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7971F-ED83-9F62-F83F-98B800CEAF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3B2A7E-0BD1-4B2E-9C7E-29952F5650D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812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5AFAB17C-35D6-4B9D-9E7A-2C01A9E843E0}"/>
              </a:ext>
            </a:extLst>
          </p:cNvPr>
          <p:cNvSpPr/>
          <p:nvPr userDrawn="1"/>
        </p:nvSpPr>
        <p:spPr>
          <a:xfrm>
            <a:off x="0" y="1752600"/>
            <a:ext cx="12192000" cy="5105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A3D71890-B3CB-4FD8-834D-009164FB2136}"/>
              </a:ext>
            </a:extLst>
          </p:cNvPr>
          <p:cNvSpPr/>
          <p:nvPr userDrawn="1"/>
        </p:nvSpPr>
        <p:spPr>
          <a:xfrm>
            <a:off x="8001000" y="1752600"/>
            <a:ext cx="4190999" cy="5105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Tytuł 3">
            <a:extLst>
              <a:ext uri="{FF2B5EF4-FFF2-40B4-BE49-F238E27FC236}">
                <a16:creationId xmlns:a16="http://schemas.microsoft.com/office/drawing/2014/main" id="{EAB87C57-A24A-40AF-AB55-474978C5F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246437"/>
            <a:ext cx="6858000" cy="1325563"/>
          </a:xfrm>
          <a:prstGeom prst="rect">
            <a:avLst/>
          </a:prstGeom>
        </p:spPr>
        <p:txBody>
          <a:bodyPr anchor="ctr"/>
          <a:lstStyle>
            <a:lvl1pPr>
              <a:defRPr sz="5000" b="1" spc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lnSpc>
                <a:spcPct val="100000"/>
              </a:lnSpc>
            </a:pPr>
            <a:r>
              <a:rPr lang="pl-PL" dirty="0"/>
              <a:t>Presentation </a:t>
            </a:r>
            <a:r>
              <a:rPr lang="pl-PL" dirty="0" err="1"/>
              <a:t>title</a:t>
            </a:r>
            <a:endParaRPr lang="en-US" dirty="0"/>
          </a:p>
        </p:txBody>
      </p:sp>
      <p:sp>
        <p:nvSpPr>
          <p:cNvPr id="18" name="Tytuł 3">
            <a:extLst>
              <a:ext uri="{FF2B5EF4-FFF2-40B4-BE49-F238E27FC236}">
                <a16:creationId xmlns:a16="http://schemas.microsoft.com/office/drawing/2014/main" id="{6C16F662-5664-479A-B220-CABCADD0FD75}"/>
              </a:ext>
            </a:extLst>
          </p:cNvPr>
          <p:cNvSpPr txBox="1">
            <a:spLocks/>
          </p:cNvSpPr>
          <p:nvPr userDrawn="1"/>
        </p:nvSpPr>
        <p:spPr>
          <a:xfrm>
            <a:off x="533400" y="4160837"/>
            <a:ext cx="6858000" cy="1325563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5000" kern="1200" spc="-1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2pPr>
            <a:lvl3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3pPr>
            <a:lvl4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4pPr>
            <a:lvl5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pPr>
              <a:lnSpc>
                <a:spcPct val="100000"/>
              </a:lnSpc>
            </a:pPr>
            <a:endParaRPr lang="en-US" sz="2500" dirty="0">
              <a:latin typeface="Franklin Gothic Book" panose="020B0503020102020204" pitchFamily="34" charset="0"/>
            </a:endParaRPr>
          </a:p>
        </p:txBody>
      </p: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0E60A237-D655-4551-9317-77C284689725}"/>
              </a:ext>
            </a:extLst>
          </p:cNvPr>
          <p:cNvCxnSpPr/>
          <p:nvPr userDrawn="1"/>
        </p:nvCxnSpPr>
        <p:spPr>
          <a:xfrm>
            <a:off x="685800" y="4419600"/>
            <a:ext cx="533400" cy="0"/>
          </a:xfrm>
          <a:prstGeom prst="line">
            <a:avLst/>
          </a:prstGeom>
          <a:ln w="38100" cap="flat">
            <a:solidFill>
              <a:schemeClr val="accent2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B40AADC7-9D6F-6E91-B17B-64D6485166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5780" y="639748"/>
            <a:ext cx="2640330" cy="58674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515C5AE3-66A7-1806-4B30-09D62D9FEFE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00668" y="605934"/>
            <a:ext cx="2553318" cy="65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40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F79EF88-0D14-44C5-95DD-FD4BDA8BD4CB}"/>
              </a:ext>
            </a:extLst>
          </p:cNvPr>
          <p:cNvSpPr txBox="1">
            <a:spLocks/>
          </p:cNvSpPr>
          <p:nvPr userDrawn="1"/>
        </p:nvSpPr>
        <p:spPr>
          <a:xfrm>
            <a:off x="609601" y="1252901"/>
            <a:ext cx="5105400" cy="7239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 b="0" kern="1200" spc="-100" baseline="0">
                <a:solidFill>
                  <a:srgbClr val="003478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2pPr>
            <a:lvl3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3pPr>
            <a:lvl4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4pPr>
            <a:lvl5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r>
              <a:rPr lang="en-US" sz="2400" b="1" dirty="0">
                <a:solidFill>
                  <a:schemeClr val="tx2"/>
                </a:solidFill>
                <a:latin typeface="+mj-lt"/>
              </a:rPr>
              <a:t>Click to edit Master 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2258BBE-7AF6-480D-9B5E-BD8787F5F362}"/>
              </a:ext>
            </a:extLst>
          </p:cNvPr>
          <p:cNvSpPr txBox="1">
            <a:spLocks/>
          </p:cNvSpPr>
          <p:nvPr userDrawn="1"/>
        </p:nvSpPr>
        <p:spPr>
          <a:xfrm>
            <a:off x="5994401" y="1252901"/>
            <a:ext cx="5130799" cy="7239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 b="0" kern="1200" spc="-100" baseline="0">
                <a:solidFill>
                  <a:srgbClr val="003478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2pPr>
            <a:lvl3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3pPr>
            <a:lvl4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4pPr>
            <a:lvl5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kern="1200" spc="-1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  <p:sp>
        <p:nvSpPr>
          <p:cNvPr id="15" name="Tytuł 3">
            <a:extLst>
              <a:ext uri="{FF2B5EF4-FFF2-40B4-BE49-F238E27FC236}">
                <a16:creationId xmlns:a16="http://schemas.microsoft.com/office/drawing/2014/main" id="{50B8888E-9D9C-4AAE-8AE1-93023477AA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lang="pl-PL" sz="4000" b="1" kern="1200" spc="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pl-PL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3FE002C-AFB5-4CF5-81BC-766EA5346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73580"/>
            <a:ext cx="5105400" cy="3741420"/>
          </a:xfrm>
          <a:prstGeom prst="rect">
            <a:avLst/>
          </a:prstGeom>
        </p:spPr>
        <p:txBody>
          <a:bodyPr/>
          <a:lstStyle>
            <a:lvl1pPr marL="568325" indent="-452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914400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260475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1A398D2-66AE-4633-AA8A-C10308375BD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19800" y="1973580"/>
            <a:ext cx="5105400" cy="3741420"/>
          </a:xfrm>
          <a:prstGeom prst="rect">
            <a:avLst/>
          </a:prstGeom>
        </p:spPr>
        <p:txBody>
          <a:bodyPr/>
          <a:lstStyle>
            <a:lvl1pPr marL="568325" indent="-452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914400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260475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BAAA7E38-9519-1672-AF97-265D81816EDA}"/>
              </a:ext>
            </a:extLst>
          </p:cNvPr>
          <p:cNvSpPr/>
          <p:nvPr userDrawn="1"/>
        </p:nvSpPr>
        <p:spPr>
          <a:xfrm>
            <a:off x="0" y="6240780"/>
            <a:ext cx="12192000" cy="6934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E02E4C9-129F-24B8-4F5C-814DBC2AA6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56582" y="6423660"/>
            <a:ext cx="1860204" cy="28956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5385D1FB-2BB6-7875-0652-A51E52E7804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7027" y="6370320"/>
            <a:ext cx="1798701" cy="43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FEFD2A3-EF5F-4F56-B60D-483AD163C67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1516380"/>
            <a:ext cx="11074400" cy="4267200"/>
          </a:xfrm>
          <a:prstGeom prst="rect">
            <a:avLst/>
          </a:prstGeom>
        </p:spPr>
        <p:txBody>
          <a:bodyPr/>
          <a:lstStyle>
            <a:lvl1pPr marL="115887" indent="0">
              <a:buClr>
                <a:srgbClr val="2D94E0"/>
              </a:buClr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  <a:latin typeface="+mj-lt"/>
              </a:defRPr>
            </a:lvl1pPr>
            <a:lvl2pPr marL="568325" indent="0">
              <a:buClr>
                <a:srgbClr val="2D94E0"/>
              </a:buClr>
              <a:buFont typeface="Arial" panose="020B0604020202020204" pitchFamily="34" charset="0"/>
              <a:buNone/>
              <a:defRPr>
                <a:solidFill>
                  <a:srgbClr val="232323"/>
                </a:solidFill>
                <a:latin typeface="Franklin Gothic Book" panose="020B0503020102020204" pitchFamily="34" charset="0"/>
              </a:defRPr>
            </a:lvl2pPr>
            <a:lvl3pPr marL="914400" indent="0">
              <a:buClr>
                <a:srgbClr val="2D94E0"/>
              </a:buClr>
              <a:buFont typeface="Arial" panose="020B0604020202020204" pitchFamily="34" charset="0"/>
              <a:buNone/>
              <a:defRPr>
                <a:solidFill>
                  <a:srgbClr val="232323"/>
                </a:solidFill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pl-PL" dirty="0" err="1"/>
              <a:t>Paragraph</a:t>
            </a:r>
            <a:r>
              <a:rPr lang="pl-PL" dirty="0"/>
              <a:t> </a:t>
            </a:r>
            <a:r>
              <a:rPr lang="pl-PL" dirty="0" err="1"/>
              <a:t>text</a:t>
            </a:r>
            <a:endParaRPr lang="en-US" dirty="0"/>
          </a:p>
        </p:txBody>
      </p:sp>
      <p:sp>
        <p:nvSpPr>
          <p:cNvPr id="12" name="Tytuł 3">
            <a:extLst>
              <a:ext uri="{FF2B5EF4-FFF2-40B4-BE49-F238E27FC236}">
                <a16:creationId xmlns:a16="http://schemas.microsoft.com/office/drawing/2014/main" id="{540A7C48-B8F6-4A41-817E-C7AD1B6956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5125"/>
            <a:ext cx="11074400" cy="97838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lang="pl-PL" sz="4000" b="1" kern="1200" spc="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DCDD37F0-4689-486C-0BC1-C6BA7FAFC5EB}"/>
              </a:ext>
            </a:extLst>
          </p:cNvPr>
          <p:cNvSpPr/>
          <p:nvPr userDrawn="1"/>
        </p:nvSpPr>
        <p:spPr>
          <a:xfrm>
            <a:off x="0" y="6240780"/>
            <a:ext cx="12192000" cy="6934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0CFC53A-0FAB-3D5F-59B3-8D47344876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56582" y="6423660"/>
            <a:ext cx="1860204" cy="28956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B5E92059-3B77-1F10-BB03-3E90CAEF18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7027" y="6370320"/>
            <a:ext cx="1798701" cy="43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4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3">
            <a:extLst>
              <a:ext uri="{FF2B5EF4-FFF2-40B4-BE49-F238E27FC236}">
                <a16:creationId xmlns:a16="http://schemas.microsoft.com/office/drawing/2014/main" id="{26936C94-584A-4267-8BBC-4B7B7E1A54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5125"/>
            <a:ext cx="11074400" cy="978381"/>
          </a:xfrm>
          <a:prstGeom prst="rect">
            <a:avLst/>
          </a:prstGeom>
        </p:spPr>
        <p:txBody>
          <a:bodyPr/>
          <a:lstStyle>
            <a:lvl1pPr>
              <a:defRPr sz="4000" b="1" spc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B5F41FF0-2F10-A30F-F3C3-A76E8648C55A}"/>
              </a:ext>
            </a:extLst>
          </p:cNvPr>
          <p:cNvSpPr/>
          <p:nvPr userDrawn="1"/>
        </p:nvSpPr>
        <p:spPr>
          <a:xfrm>
            <a:off x="0" y="6240780"/>
            <a:ext cx="12192000" cy="6934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B449C7D-F8C6-5139-9F53-F22DC0238A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56582" y="6423660"/>
            <a:ext cx="1860204" cy="28956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0AB02914-322F-A931-690A-4DBFBD805D0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7027" y="6370320"/>
            <a:ext cx="1798701" cy="43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32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03200" y="76200"/>
            <a:ext cx="1524000" cy="129540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F427728-C202-40A1-9A19-01DEF9845B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733800"/>
            <a:ext cx="12192000" cy="1143000"/>
          </a:xfrm>
          <a:prstGeom prst="rect">
            <a:avLst/>
          </a:prstGeom>
        </p:spPr>
        <p:txBody>
          <a:bodyPr/>
          <a:lstStyle>
            <a:lvl1pPr>
              <a:defRPr sz="45000" b="1" spc="0">
                <a:solidFill>
                  <a:schemeClr val="tx2"/>
                </a:solidFill>
                <a:latin typeface="+mj-lt"/>
              </a:defRPr>
            </a:lvl1pPr>
          </a:lstStyle>
          <a:p>
            <a:pPr algn="ctr"/>
            <a:r>
              <a:rPr lang="pl-PL" sz="5400" dirty="0" err="1"/>
              <a:t>Questions</a:t>
            </a:r>
            <a:r>
              <a:rPr lang="pl-PL" sz="5400" dirty="0"/>
              <a:t>?</a:t>
            </a:r>
            <a:endParaRPr lang="en-US" sz="5400" dirty="0"/>
          </a:p>
        </p:txBody>
      </p:sp>
      <p:sp>
        <p:nvSpPr>
          <p:cNvPr id="7" name="Prostokąt 4">
            <a:extLst>
              <a:ext uri="{FF2B5EF4-FFF2-40B4-BE49-F238E27FC236}">
                <a16:creationId xmlns:a16="http://schemas.microsoft.com/office/drawing/2014/main" id="{56BE582A-5018-B36D-96B8-1BC1D5FD8580}"/>
              </a:ext>
            </a:extLst>
          </p:cNvPr>
          <p:cNvSpPr/>
          <p:nvPr userDrawn="1"/>
        </p:nvSpPr>
        <p:spPr>
          <a:xfrm>
            <a:off x="0" y="6240780"/>
            <a:ext cx="12192000" cy="6934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9989A5A-2D8F-92D1-1072-69C4964E73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56582" y="6423660"/>
            <a:ext cx="1860204" cy="28956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24F4B985-EEBE-0A13-BEFF-5F13D26A0F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57039" y="1933522"/>
            <a:ext cx="1677923" cy="1369361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63FC2212-72FE-A787-7122-120C7CEC331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7027" y="6370320"/>
            <a:ext cx="1798701" cy="43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21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03200" y="76200"/>
            <a:ext cx="1524000" cy="129540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9114BA-10F2-4096-95CF-78276C49245A}"/>
              </a:ext>
            </a:extLst>
          </p:cNvPr>
          <p:cNvSpPr/>
          <p:nvPr userDrawn="1"/>
        </p:nvSpPr>
        <p:spPr>
          <a:xfrm>
            <a:off x="-2569" y="-1"/>
            <a:ext cx="12194569" cy="62407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458DA13-EA99-4F89-ADC6-B207C3B4B7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548888"/>
            <a:ext cx="12192000" cy="1143000"/>
          </a:xfrm>
          <a:prstGeom prst="rect">
            <a:avLst/>
          </a:prstGeom>
        </p:spPr>
        <p:txBody>
          <a:bodyPr anchor="ctr"/>
          <a:lstStyle>
            <a:lvl1pPr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pPr algn="ctr"/>
            <a:r>
              <a:rPr lang="pl-PL" sz="5400" dirty="0" err="1"/>
              <a:t>Thank</a:t>
            </a:r>
            <a:r>
              <a:rPr lang="pl-PL" sz="5400" dirty="0"/>
              <a:t> </a:t>
            </a:r>
            <a:r>
              <a:rPr lang="pl-PL" sz="5400" dirty="0" err="1"/>
              <a:t>you</a:t>
            </a:r>
            <a:r>
              <a:rPr lang="pl-PL" sz="5400" dirty="0"/>
              <a:t>!</a:t>
            </a:r>
            <a:endParaRPr lang="en-US" sz="5400" dirty="0"/>
          </a:p>
        </p:txBody>
      </p:sp>
      <p:sp>
        <p:nvSpPr>
          <p:cNvPr id="8" name="Prostokąt 4">
            <a:extLst>
              <a:ext uri="{FF2B5EF4-FFF2-40B4-BE49-F238E27FC236}">
                <a16:creationId xmlns:a16="http://schemas.microsoft.com/office/drawing/2014/main" id="{36449EC7-9C20-B223-5E74-141B2799FAB3}"/>
              </a:ext>
            </a:extLst>
          </p:cNvPr>
          <p:cNvSpPr/>
          <p:nvPr userDrawn="1"/>
        </p:nvSpPr>
        <p:spPr>
          <a:xfrm>
            <a:off x="0" y="6240780"/>
            <a:ext cx="12192000" cy="6934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876B454-DA97-FB97-7BD8-40342D82BB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56582" y="6423660"/>
            <a:ext cx="1860204" cy="28956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44530CE8-1662-27AF-81A3-8F632597B06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7027" y="6370320"/>
            <a:ext cx="1798701" cy="43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03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4">
            <a:extLst>
              <a:ext uri="{FF2B5EF4-FFF2-40B4-BE49-F238E27FC236}">
                <a16:creationId xmlns:a16="http://schemas.microsoft.com/office/drawing/2014/main" id="{56BE582A-5018-B36D-96B8-1BC1D5FD8580}"/>
              </a:ext>
            </a:extLst>
          </p:cNvPr>
          <p:cNvSpPr/>
          <p:nvPr userDrawn="1"/>
        </p:nvSpPr>
        <p:spPr>
          <a:xfrm>
            <a:off x="0" y="6240780"/>
            <a:ext cx="12192000" cy="6934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9989A5A-2D8F-92D1-1072-69C4964E73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56582" y="6423660"/>
            <a:ext cx="1860204" cy="28956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24F4B985-EEBE-0A13-BEFF-5F13D26A0F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57038" y="2326628"/>
            <a:ext cx="1677923" cy="1369361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63FC2212-72FE-A787-7122-120C7CEC331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7027" y="6370320"/>
            <a:ext cx="1798701" cy="43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30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13">
            <a:extLst>
              <a:ext uri="{FF2B5EF4-FFF2-40B4-BE49-F238E27FC236}">
                <a16:creationId xmlns:a16="http://schemas.microsoft.com/office/drawing/2014/main" id="{2187B27A-6B8F-8A54-61B0-E36B4A594F25}"/>
              </a:ext>
            </a:extLst>
          </p:cNvPr>
          <p:cNvSpPr/>
          <p:nvPr userDrawn="1"/>
        </p:nvSpPr>
        <p:spPr>
          <a:xfrm>
            <a:off x="0" y="1752600"/>
            <a:ext cx="12192000" cy="5105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14">
            <a:extLst>
              <a:ext uri="{FF2B5EF4-FFF2-40B4-BE49-F238E27FC236}">
                <a16:creationId xmlns:a16="http://schemas.microsoft.com/office/drawing/2014/main" id="{E8653041-0CEE-8C03-62C6-E0F49B302FE5}"/>
              </a:ext>
            </a:extLst>
          </p:cNvPr>
          <p:cNvSpPr/>
          <p:nvPr userDrawn="1"/>
        </p:nvSpPr>
        <p:spPr>
          <a:xfrm>
            <a:off x="8001000" y="1752600"/>
            <a:ext cx="4190999" cy="5105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Tytuł 3">
            <a:extLst>
              <a:ext uri="{FF2B5EF4-FFF2-40B4-BE49-F238E27FC236}">
                <a16:creationId xmlns:a16="http://schemas.microsoft.com/office/drawing/2014/main" id="{44DA222D-0FFD-5803-1591-7902F5F4C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246437"/>
            <a:ext cx="6858000" cy="1325563"/>
          </a:xfrm>
          <a:prstGeom prst="rect">
            <a:avLst/>
          </a:prstGeom>
        </p:spPr>
        <p:txBody>
          <a:bodyPr anchor="ctr"/>
          <a:lstStyle>
            <a:lvl1pPr>
              <a:defRPr sz="5000" b="1" spc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lnSpc>
                <a:spcPct val="100000"/>
              </a:lnSpc>
            </a:pPr>
            <a:r>
              <a:rPr lang="pl-PL" dirty="0"/>
              <a:t>Presentation </a:t>
            </a:r>
            <a:r>
              <a:rPr lang="pl-PL" dirty="0" err="1"/>
              <a:t>title</a:t>
            </a:r>
            <a:endParaRPr lang="en-US" dirty="0"/>
          </a:p>
        </p:txBody>
      </p:sp>
      <p:sp>
        <p:nvSpPr>
          <p:cNvPr id="15" name="Tytuł 3">
            <a:extLst>
              <a:ext uri="{FF2B5EF4-FFF2-40B4-BE49-F238E27FC236}">
                <a16:creationId xmlns:a16="http://schemas.microsoft.com/office/drawing/2014/main" id="{9F268D28-5F07-95AE-565A-1B4766439469}"/>
              </a:ext>
            </a:extLst>
          </p:cNvPr>
          <p:cNvSpPr txBox="1">
            <a:spLocks/>
          </p:cNvSpPr>
          <p:nvPr userDrawn="1"/>
        </p:nvSpPr>
        <p:spPr>
          <a:xfrm>
            <a:off x="533400" y="4160837"/>
            <a:ext cx="6858000" cy="1325563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5000" kern="1200" spc="-1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2pPr>
            <a:lvl3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3pPr>
            <a:lvl4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4pPr>
            <a:lvl5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pPr>
              <a:lnSpc>
                <a:spcPct val="100000"/>
              </a:lnSpc>
            </a:pPr>
            <a:endParaRPr lang="en-US" sz="2500" dirty="0">
              <a:latin typeface="Franklin Gothic Book" panose="020B0503020102020204" pitchFamily="34" charset="0"/>
            </a:endParaRPr>
          </a:p>
        </p:txBody>
      </p:sp>
      <p:cxnSp>
        <p:nvCxnSpPr>
          <p:cNvPr id="16" name="Łącznik prosty 18">
            <a:extLst>
              <a:ext uri="{FF2B5EF4-FFF2-40B4-BE49-F238E27FC236}">
                <a16:creationId xmlns:a16="http://schemas.microsoft.com/office/drawing/2014/main" id="{D01F005E-815E-7283-10A3-E4AD4231ED35}"/>
              </a:ext>
            </a:extLst>
          </p:cNvPr>
          <p:cNvCxnSpPr/>
          <p:nvPr userDrawn="1"/>
        </p:nvCxnSpPr>
        <p:spPr>
          <a:xfrm>
            <a:off x="685800" y="4419600"/>
            <a:ext cx="533400" cy="0"/>
          </a:xfrm>
          <a:prstGeom prst="line">
            <a:avLst/>
          </a:prstGeom>
          <a:ln w="38100" cap="flat">
            <a:solidFill>
              <a:schemeClr val="accent2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D7222D4C-443E-452A-BA6D-C01A3E1E7D54}"/>
              </a:ext>
            </a:extLst>
          </p:cNvPr>
          <p:cNvCxnSpPr>
            <a:cxnSpLocks/>
          </p:cNvCxnSpPr>
          <p:nvPr userDrawn="1"/>
        </p:nvCxnSpPr>
        <p:spPr>
          <a:xfrm>
            <a:off x="11582400" y="533400"/>
            <a:ext cx="0" cy="1600200"/>
          </a:xfrm>
          <a:prstGeom prst="line">
            <a:avLst/>
          </a:prstGeom>
          <a:ln w="38100" cap="sq">
            <a:solidFill>
              <a:schemeClr val="bg1">
                <a:lumMod val="9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A495E97E-DC21-A1A1-F36C-A00906CAB0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5780" y="639748"/>
            <a:ext cx="2640330" cy="58674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28698746-EB33-739E-D3B5-A05FE6F1728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01964" y="605934"/>
            <a:ext cx="2553318" cy="65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87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13">
            <a:extLst>
              <a:ext uri="{FF2B5EF4-FFF2-40B4-BE49-F238E27FC236}">
                <a16:creationId xmlns:a16="http://schemas.microsoft.com/office/drawing/2014/main" id="{C5D1F2EF-A9CE-D97D-4C2B-09BA0F8302D8}"/>
              </a:ext>
            </a:extLst>
          </p:cNvPr>
          <p:cNvSpPr/>
          <p:nvPr userDrawn="1"/>
        </p:nvSpPr>
        <p:spPr>
          <a:xfrm>
            <a:off x="0" y="1752600"/>
            <a:ext cx="12192000" cy="510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4">
            <a:extLst>
              <a:ext uri="{FF2B5EF4-FFF2-40B4-BE49-F238E27FC236}">
                <a16:creationId xmlns:a16="http://schemas.microsoft.com/office/drawing/2014/main" id="{A43360DD-ACDE-BB9C-E2D0-8E87B8D43006}"/>
              </a:ext>
            </a:extLst>
          </p:cNvPr>
          <p:cNvSpPr/>
          <p:nvPr userDrawn="1"/>
        </p:nvSpPr>
        <p:spPr>
          <a:xfrm>
            <a:off x="8001000" y="1752600"/>
            <a:ext cx="4190999" cy="5105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Tytuł 3">
            <a:extLst>
              <a:ext uri="{FF2B5EF4-FFF2-40B4-BE49-F238E27FC236}">
                <a16:creationId xmlns:a16="http://schemas.microsoft.com/office/drawing/2014/main" id="{FECA556E-EDE8-AD00-8F3B-686DAE153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246437"/>
            <a:ext cx="6858000" cy="1325563"/>
          </a:xfrm>
          <a:prstGeom prst="rect">
            <a:avLst/>
          </a:prstGeom>
        </p:spPr>
        <p:txBody>
          <a:bodyPr anchor="ctr"/>
          <a:lstStyle>
            <a:lvl1pPr>
              <a:defRPr sz="5000" b="1" spc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lnSpc>
                <a:spcPct val="100000"/>
              </a:lnSpc>
            </a:pPr>
            <a:r>
              <a:rPr lang="pl-PL" dirty="0"/>
              <a:t>Presentation </a:t>
            </a:r>
            <a:r>
              <a:rPr lang="pl-PL" dirty="0" err="1"/>
              <a:t>title</a:t>
            </a:r>
            <a:endParaRPr lang="en-US" dirty="0"/>
          </a:p>
        </p:txBody>
      </p:sp>
      <p:sp>
        <p:nvSpPr>
          <p:cNvPr id="13" name="Tytuł 3">
            <a:extLst>
              <a:ext uri="{FF2B5EF4-FFF2-40B4-BE49-F238E27FC236}">
                <a16:creationId xmlns:a16="http://schemas.microsoft.com/office/drawing/2014/main" id="{6FB0334D-F975-ABE5-7D9A-19D5D3FD92E8}"/>
              </a:ext>
            </a:extLst>
          </p:cNvPr>
          <p:cNvSpPr txBox="1">
            <a:spLocks/>
          </p:cNvSpPr>
          <p:nvPr userDrawn="1"/>
        </p:nvSpPr>
        <p:spPr>
          <a:xfrm>
            <a:off x="533400" y="4160837"/>
            <a:ext cx="6858000" cy="1325563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5000" kern="1200" spc="-1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2pPr>
            <a:lvl3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3pPr>
            <a:lvl4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4pPr>
            <a:lvl5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pPr>
              <a:lnSpc>
                <a:spcPct val="100000"/>
              </a:lnSpc>
            </a:pPr>
            <a:endParaRPr lang="en-US" sz="2500" dirty="0">
              <a:latin typeface="Franklin Gothic Book" panose="020B0503020102020204" pitchFamily="34" charset="0"/>
            </a:endParaRPr>
          </a:p>
        </p:txBody>
      </p:sp>
      <p:cxnSp>
        <p:nvCxnSpPr>
          <p:cNvPr id="16" name="Łącznik prosty 13">
            <a:extLst>
              <a:ext uri="{FF2B5EF4-FFF2-40B4-BE49-F238E27FC236}">
                <a16:creationId xmlns:a16="http://schemas.microsoft.com/office/drawing/2014/main" id="{65396E91-8FF9-594F-FBC6-FB1C83C7F82C}"/>
              </a:ext>
            </a:extLst>
          </p:cNvPr>
          <p:cNvCxnSpPr>
            <a:cxnSpLocks/>
          </p:cNvCxnSpPr>
          <p:nvPr userDrawn="1"/>
        </p:nvCxnSpPr>
        <p:spPr>
          <a:xfrm>
            <a:off x="11582400" y="533400"/>
            <a:ext cx="0" cy="1600200"/>
          </a:xfrm>
          <a:prstGeom prst="line">
            <a:avLst/>
          </a:prstGeom>
          <a:ln w="38100" cap="sq">
            <a:solidFill>
              <a:schemeClr val="bg1">
                <a:lumMod val="9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6A8A6397-A270-9174-A38B-C7488F55C9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5780" y="639748"/>
            <a:ext cx="2640330" cy="58674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345FE191-AC43-47BC-5648-FAA171983DF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01964" y="605934"/>
            <a:ext cx="2553318" cy="65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45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A6DD0231-7DFF-4A43-B5B2-F2624899C965}"/>
              </a:ext>
            </a:extLst>
          </p:cNvPr>
          <p:cNvSpPr/>
          <p:nvPr userDrawn="1"/>
        </p:nvSpPr>
        <p:spPr>
          <a:xfrm>
            <a:off x="0" y="1752600"/>
            <a:ext cx="12192000" cy="5105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Tytuł 3">
            <a:extLst>
              <a:ext uri="{FF2B5EF4-FFF2-40B4-BE49-F238E27FC236}">
                <a16:creationId xmlns:a16="http://schemas.microsoft.com/office/drawing/2014/main" id="{30BDCE48-CE52-4AE8-B95D-908CBED85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246437"/>
            <a:ext cx="6858000" cy="1325563"/>
          </a:xfrm>
          <a:prstGeom prst="rect">
            <a:avLst/>
          </a:prstGeom>
        </p:spPr>
        <p:txBody>
          <a:bodyPr anchor="ctr"/>
          <a:lstStyle>
            <a:lvl1pPr>
              <a:defRPr sz="5000" b="1" spc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lnSpc>
                <a:spcPct val="100000"/>
              </a:lnSpc>
            </a:pPr>
            <a:r>
              <a:rPr lang="pl-PL" dirty="0"/>
              <a:t>Presentation </a:t>
            </a:r>
            <a:r>
              <a:rPr lang="pl-PL" dirty="0" err="1"/>
              <a:t>title</a:t>
            </a:r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688115B-895F-63D0-56C1-952268403A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5780" y="639748"/>
            <a:ext cx="2640330" cy="58674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3544EC44-C0EB-0274-2CC9-D113A57881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00668" y="605934"/>
            <a:ext cx="2553318" cy="65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96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A6DD0231-7DFF-4A43-B5B2-F2624899C965}"/>
              </a:ext>
            </a:extLst>
          </p:cNvPr>
          <p:cNvSpPr/>
          <p:nvPr userDrawn="1"/>
        </p:nvSpPr>
        <p:spPr>
          <a:xfrm>
            <a:off x="0" y="1752600"/>
            <a:ext cx="12192000" cy="510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Tytuł 3">
            <a:extLst>
              <a:ext uri="{FF2B5EF4-FFF2-40B4-BE49-F238E27FC236}">
                <a16:creationId xmlns:a16="http://schemas.microsoft.com/office/drawing/2014/main" id="{30BDCE48-CE52-4AE8-B95D-908CBED85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246437"/>
            <a:ext cx="6858000" cy="1325563"/>
          </a:xfrm>
          <a:prstGeom prst="rect">
            <a:avLst/>
          </a:prstGeom>
        </p:spPr>
        <p:txBody>
          <a:bodyPr anchor="ctr"/>
          <a:lstStyle>
            <a:lvl1pPr>
              <a:defRPr sz="5000" b="1" spc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pl-PL" dirty="0"/>
              <a:t>Presentation </a:t>
            </a:r>
            <a:r>
              <a:rPr lang="pl-PL" dirty="0" err="1"/>
              <a:t>title</a:t>
            </a:r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4BE34128-3664-9E45-D034-D5EEC0417A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5780" y="639748"/>
            <a:ext cx="2640330" cy="58674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76042C77-EB6A-BF2C-B277-61018167365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00668" y="605934"/>
            <a:ext cx="2553318" cy="65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98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11074400" cy="4267200"/>
          </a:xfrm>
          <a:prstGeom prst="rect">
            <a:avLst/>
          </a:prstGeom>
        </p:spPr>
        <p:txBody>
          <a:bodyPr/>
          <a:lstStyle>
            <a:lvl1pPr marL="568325" indent="-452438">
              <a:buClr>
                <a:srgbClr val="2D94E0"/>
              </a:buClr>
              <a:buFont typeface="Arial" panose="020B0604020202020204" pitchFamily="34" charset="0"/>
              <a:buChar char="•"/>
              <a:defRPr sz="2800">
                <a:solidFill>
                  <a:srgbClr val="232323"/>
                </a:solidFill>
                <a:latin typeface="Franklin Gothic Book" panose="020B0503020102020204" pitchFamily="34" charset="0"/>
              </a:defRPr>
            </a:lvl1pPr>
            <a:lvl2pPr marL="914400" indent="-346075">
              <a:buClr>
                <a:srgbClr val="2D94E0"/>
              </a:buClr>
              <a:buFont typeface="Arial" panose="020B0604020202020204" pitchFamily="34" charset="0"/>
              <a:buChar char="•"/>
              <a:defRPr sz="2400">
                <a:solidFill>
                  <a:srgbClr val="232323"/>
                </a:solidFill>
                <a:latin typeface="Franklin Gothic Book" panose="020B0503020102020204" pitchFamily="34" charset="0"/>
              </a:defRPr>
            </a:lvl2pPr>
            <a:lvl3pPr marL="1260475" indent="-346075">
              <a:buClr>
                <a:srgbClr val="2D94E0"/>
              </a:buClr>
              <a:buFont typeface="Arial" panose="020B0604020202020204" pitchFamily="34" charset="0"/>
              <a:buChar char="•"/>
              <a:defRPr sz="2000">
                <a:solidFill>
                  <a:srgbClr val="232323"/>
                </a:solidFill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4BD34791-03EB-40DB-BD32-77B5E0312C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5125"/>
            <a:ext cx="11125200" cy="13255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lang="pl-PL" sz="4000" b="1" kern="1200" spc="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pl-PL" dirty="0"/>
          </a:p>
        </p:txBody>
      </p:sp>
      <p:sp>
        <p:nvSpPr>
          <p:cNvPr id="9" name="Prostokąt 4">
            <a:extLst>
              <a:ext uri="{FF2B5EF4-FFF2-40B4-BE49-F238E27FC236}">
                <a16:creationId xmlns:a16="http://schemas.microsoft.com/office/drawing/2014/main" id="{3B583081-1B9C-3CDF-EEB2-00F875570367}"/>
              </a:ext>
            </a:extLst>
          </p:cNvPr>
          <p:cNvSpPr/>
          <p:nvPr userDrawn="1"/>
        </p:nvSpPr>
        <p:spPr>
          <a:xfrm>
            <a:off x="0" y="6240780"/>
            <a:ext cx="12192000" cy="6934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C51A586-57CF-D5ED-DABF-EDB7E76146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56582" y="6423660"/>
            <a:ext cx="1860204" cy="28956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C595FA62-BE92-B16D-D089-CA39FE688F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7027" y="6370320"/>
            <a:ext cx="1798701" cy="43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4BD34791-03EB-40DB-BD32-77B5E0312C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5125"/>
            <a:ext cx="11125200" cy="13255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lang="pl-PL" sz="4000" b="1" kern="1200" spc="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Agenda</a:t>
            </a:r>
          </a:p>
        </p:txBody>
      </p:sp>
      <p:sp>
        <p:nvSpPr>
          <p:cNvPr id="6" name="Prostokąt 4">
            <a:extLst>
              <a:ext uri="{FF2B5EF4-FFF2-40B4-BE49-F238E27FC236}">
                <a16:creationId xmlns:a16="http://schemas.microsoft.com/office/drawing/2014/main" id="{90C0FCDC-8301-8F5E-FAA3-F92AAEDF2EE3}"/>
              </a:ext>
            </a:extLst>
          </p:cNvPr>
          <p:cNvSpPr/>
          <p:nvPr userDrawn="1"/>
        </p:nvSpPr>
        <p:spPr>
          <a:xfrm>
            <a:off x="0" y="6240780"/>
            <a:ext cx="12192000" cy="6934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86B0DED-0FD0-1F4E-7046-B28B284DAC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56582" y="6423660"/>
            <a:ext cx="1860204" cy="28956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D118069C-60C1-3C88-DC91-9624D64AEFC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7027" y="6370320"/>
            <a:ext cx="1798701" cy="43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09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6">
            <a:extLst>
              <a:ext uri="{FF2B5EF4-FFF2-40B4-BE49-F238E27FC236}">
                <a16:creationId xmlns:a16="http://schemas.microsoft.com/office/drawing/2014/main" id="{62008CC5-EBAC-DA0A-70F9-2929376AB7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53000" y="2590800"/>
            <a:ext cx="5105400" cy="609600"/>
          </a:xfrm>
          <a:prstGeom prst="rect">
            <a:avLst/>
          </a:prstGeom>
        </p:spPr>
        <p:txBody>
          <a:bodyPr/>
          <a:lstStyle>
            <a:lvl1pPr marL="115887" indent="0">
              <a:buNone/>
              <a:defRPr lang="en-US" sz="4000" b="1" kern="1200" spc="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pl-PL" dirty="0" err="1"/>
              <a:t>Name</a:t>
            </a:r>
            <a:endParaRPr lang="en-US" dirty="0"/>
          </a:p>
        </p:txBody>
      </p:sp>
      <p:sp>
        <p:nvSpPr>
          <p:cNvPr id="4" name="Symbol zastępczy tekstu 6">
            <a:extLst>
              <a:ext uri="{FF2B5EF4-FFF2-40B4-BE49-F238E27FC236}">
                <a16:creationId xmlns:a16="http://schemas.microsoft.com/office/drawing/2014/main" id="{CDF2C916-2914-2320-75D1-B2B5A91225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53000" y="3276600"/>
            <a:ext cx="5105400" cy="609600"/>
          </a:xfrm>
          <a:prstGeom prst="rect">
            <a:avLst/>
          </a:prstGeom>
        </p:spPr>
        <p:txBody>
          <a:bodyPr/>
          <a:lstStyle>
            <a:lvl1pPr marL="115887" indent="0">
              <a:buNone/>
              <a:defRPr lang="en-US" sz="2800" b="0" kern="1200" spc="-10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pl-PL" dirty="0" err="1"/>
              <a:t>Title</a:t>
            </a:r>
            <a:endParaRPr lang="en-US" dirty="0"/>
          </a:p>
        </p:txBody>
      </p:sp>
      <p:sp>
        <p:nvSpPr>
          <p:cNvPr id="5" name="Owal 1">
            <a:extLst>
              <a:ext uri="{FF2B5EF4-FFF2-40B4-BE49-F238E27FC236}">
                <a16:creationId xmlns:a16="http://schemas.microsoft.com/office/drawing/2014/main" id="{2DEFDF94-FDCA-438A-D4DC-FC297A7D8FE1}"/>
              </a:ext>
            </a:extLst>
          </p:cNvPr>
          <p:cNvSpPr/>
          <p:nvPr userDrawn="1"/>
        </p:nvSpPr>
        <p:spPr>
          <a:xfrm>
            <a:off x="3200400" y="2438400"/>
            <a:ext cx="1524000" cy="1524000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rostokąt 4">
            <a:extLst>
              <a:ext uri="{FF2B5EF4-FFF2-40B4-BE49-F238E27FC236}">
                <a16:creationId xmlns:a16="http://schemas.microsoft.com/office/drawing/2014/main" id="{48BDE8E6-4CEC-2A79-9479-A8253FBB81FE}"/>
              </a:ext>
            </a:extLst>
          </p:cNvPr>
          <p:cNvSpPr/>
          <p:nvPr userDrawn="1"/>
        </p:nvSpPr>
        <p:spPr>
          <a:xfrm>
            <a:off x="0" y="6240780"/>
            <a:ext cx="12192000" cy="6934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3A892494-071E-545B-2FA5-92632C18CA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56582" y="6423660"/>
            <a:ext cx="1860204" cy="28956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22F55390-A6CC-8BC9-64D5-01E76F86210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7027" y="6370320"/>
            <a:ext cx="1798701" cy="43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14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4D6674B-1786-4E05-A8AF-E079348AF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16380"/>
            <a:ext cx="5105400" cy="4267200"/>
          </a:xfrm>
          <a:prstGeom prst="rect">
            <a:avLst/>
          </a:prstGeom>
        </p:spPr>
        <p:txBody>
          <a:bodyPr/>
          <a:lstStyle>
            <a:lvl1pPr marL="568325" indent="-452438">
              <a:buClr>
                <a:schemeClr val="accent1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j-lt"/>
              </a:defRPr>
            </a:lvl1pPr>
            <a:lvl2pPr marL="914400" indent="-346075"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j-lt"/>
              </a:defRPr>
            </a:lvl2pPr>
            <a:lvl3pPr marL="1260475" indent="-346075"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j-lt"/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88447E3-85E3-44D1-BE52-0C947D314F6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19800" y="1516380"/>
            <a:ext cx="5105400" cy="4267200"/>
          </a:xfrm>
          <a:prstGeom prst="rect">
            <a:avLst/>
          </a:prstGeom>
        </p:spPr>
        <p:txBody>
          <a:bodyPr/>
          <a:lstStyle>
            <a:lvl1pPr marL="568325" indent="-452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914400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260475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ytuł 3">
            <a:extLst>
              <a:ext uri="{FF2B5EF4-FFF2-40B4-BE49-F238E27FC236}">
                <a16:creationId xmlns:a16="http://schemas.microsoft.com/office/drawing/2014/main" id="{C49E9769-1588-4F8B-9840-103F42AE79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lang="en-US" sz="4000" b="1" kern="1200" spc="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pl-PL" dirty="0"/>
          </a:p>
        </p:txBody>
      </p:sp>
      <p:sp>
        <p:nvSpPr>
          <p:cNvPr id="9" name="Prostokąt 4">
            <a:extLst>
              <a:ext uri="{FF2B5EF4-FFF2-40B4-BE49-F238E27FC236}">
                <a16:creationId xmlns:a16="http://schemas.microsoft.com/office/drawing/2014/main" id="{A186FD6A-BF60-E96A-79BE-CD2B3A9F9EA2}"/>
              </a:ext>
            </a:extLst>
          </p:cNvPr>
          <p:cNvSpPr/>
          <p:nvPr userDrawn="1"/>
        </p:nvSpPr>
        <p:spPr>
          <a:xfrm>
            <a:off x="0" y="6240780"/>
            <a:ext cx="12192000" cy="6934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717F4F7-F034-123C-2025-62793F01CF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56582" y="6423660"/>
            <a:ext cx="1860204" cy="28956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39EB3271-C0A3-9FC9-51DF-30EF56BA70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7027" y="6370320"/>
            <a:ext cx="1798701" cy="43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00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31" r:id="rId2"/>
    <p:sldLayoutId id="2147483932" r:id="rId3"/>
    <p:sldLayoutId id="2147483927" r:id="rId4"/>
    <p:sldLayoutId id="2147483935" r:id="rId5"/>
    <p:sldLayoutId id="2147483917" r:id="rId6"/>
    <p:sldLayoutId id="2147483934" r:id="rId7"/>
    <p:sldLayoutId id="2147483933" r:id="rId8"/>
    <p:sldLayoutId id="2147483929" r:id="rId9"/>
    <p:sldLayoutId id="2147483930" r:id="rId10"/>
    <p:sldLayoutId id="2147483905" r:id="rId11"/>
    <p:sldLayoutId id="2147483925" r:id="rId12"/>
    <p:sldLayoutId id="2147483924" r:id="rId13"/>
    <p:sldLayoutId id="2147483928" r:id="rId14"/>
    <p:sldLayoutId id="2147483936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fontAlgn="base" hangingPunct="1">
        <a:lnSpc>
          <a:spcPts val="4600"/>
        </a:lnSpc>
        <a:spcBef>
          <a:spcPct val="0"/>
        </a:spcBef>
        <a:spcAft>
          <a:spcPct val="0"/>
        </a:spcAft>
        <a:defRPr sz="4500" kern="1200" spc="-100" baseline="0">
          <a:solidFill>
            <a:srgbClr val="003478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4600"/>
        </a:lnSpc>
        <a:spcBef>
          <a:spcPct val="0"/>
        </a:spcBef>
        <a:spcAft>
          <a:spcPct val="0"/>
        </a:spcAft>
        <a:defRPr sz="4500">
          <a:solidFill>
            <a:srgbClr val="003478"/>
          </a:solidFill>
          <a:latin typeface="Cambria" pitchFamily="18" charset="0"/>
        </a:defRPr>
      </a:lvl2pPr>
      <a:lvl3pPr algn="l" rtl="0" eaLnBrk="1" fontAlgn="base" hangingPunct="1">
        <a:lnSpc>
          <a:spcPts val="4600"/>
        </a:lnSpc>
        <a:spcBef>
          <a:spcPct val="0"/>
        </a:spcBef>
        <a:spcAft>
          <a:spcPct val="0"/>
        </a:spcAft>
        <a:defRPr sz="4500">
          <a:solidFill>
            <a:srgbClr val="003478"/>
          </a:solidFill>
          <a:latin typeface="Cambria" pitchFamily="18" charset="0"/>
        </a:defRPr>
      </a:lvl3pPr>
      <a:lvl4pPr algn="l" rtl="0" eaLnBrk="1" fontAlgn="base" hangingPunct="1">
        <a:lnSpc>
          <a:spcPts val="4600"/>
        </a:lnSpc>
        <a:spcBef>
          <a:spcPct val="0"/>
        </a:spcBef>
        <a:spcAft>
          <a:spcPct val="0"/>
        </a:spcAft>
        <a:defRPr sz="4500">
          <a:solidFill>
            <a:srgbClr val="003478"/>
          </a:solidFill>
          <a:latin typeface="Cambria" pitchFamily="18" charset="0"/>
        </a:defRPr>
      </a:lvl4pPr>
      <a:lvl5pPr algn="l" rtl="0" eaLnBrk="1" fontAlgn="base" hangingPunct="1">
        <a:lnSpc>
          <a:spcPts val="4600"/>
        </a:lnSpc>
        <a:spcBef>
          <a:spcPct val="0"/>
        </a:spcBef>
        <a:spcAft>
          <a:spcPct val="0"/>
        </a:spcAft>
        <a:defRPr sz="4500">
          <a:solidFill>
            <a:srgbClr val="003478"/>
          </a:solidFill>
          <a:latin typeface="Cambria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9pPr>
    </p:titleStyle>
    <p:bodyStyle>
      <a:lvl1pPr marL="568325" indent="-4524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46075" algn="l" rtl="0" eaLnBrk="1" fontAlgn="base" hangingPunct="1">
        <a:spcBef>
          <a:spcPct val="20000"/>
        </a:spcBef>
        <a:spcAft>
          <a:spcPct val="0"/>
        </a:spcAft>
        <a:buFont typeface="Calibri" pitchFamily="34" charset="0"/>
        <a:buChar char="−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60475" indent="-346075" algn="l" defTabSz="1030288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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1" fontAlgn="base" hangingPunct="1">
        <a:spcBef>
          <a:spcPct val="20000"/>
        </a:spcBef>
        <a:spcAft>
          <a:spcPct val="0"/>
        </a:spcAft>
        <a:buClr>
          <a:srgbClr val="95A39D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1" fontAlgn="base" hangingPunct="1">
        <a:spcBef>
          <a:spcPct val="20000"/>
        </a:spcBef>
        <a:spcAft>
          <a:spcPct val="0"/>
        </a:spcAft>
        <a:buClr>
          <a:srgbClr val="C89F5D"/>
        </a:buClr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dealsoftware.na3.teamsupport.com/knowledgeBase/14317222" TargetMode="External"/><Relationship Id="rId7" Type="http://schemas.openxmlformats.org/officeDocument/2006/relationships/image" Target="../media/image20.jpeg"/><Relationship Id="rId2" Type="http://schemas.openxmlformats.org/officeDocument/2006/relationships/hyperlink" Target="https://idealsoftware.na3.teamsupport.com/knowledgeBase/14317126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hyperlink" Target="https://idealsoftware.na3.teamsupport.com/knowledgeBase/14316987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idealsoftware.na3.teamsupport.com/knowledgeBase/14317126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F88083-C335-446C-C0B2-E161C3A065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330EB1D5-F8E9-C1F2-DC26-0445F21902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71478" y="1828800"/>
            <a:ext cx="2226520" cy="747712"/>
          </a:xfrm>
          <a:prstGeom prst="rect">
            <a:avLst/>
          </a:prstGeom>
        </p:spPr>
      </p:pic>
      <p:sp>
        <p:nvSpPr>
          <p:cNvPr id="3" name="Tytuł 17">
            <a:extLst>
              <a:ext uri="{FF2B5EF4-FFF2-40B4-BE49-F238E27FC236}">
                <a16:creationId xmlns:a16="http://schemas.microsoft.com/office/drawing/2014/main" id="{602ADE40-4B94-0927-E81E-483183748993}"/>
              </a:ext>
            </a:extLst>
          </p:cNvPr>
          <p:cNvSpPr txBox="1">
            <a:spLocks/>
          </p:cNvSpPr>
          <p:nvPr/>
        </p:nvSpPr>
        <p:spPr>
          <a:xfrm>
            <a:off x="685800" y="3646932"/>
            <a:ext cx="6092371" cy="1935163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5000" b="1" kern="1200" spc="0" baseline="0">
                <a:solidFill>
                  <a:schemeClr val="bg1"/>
                </a:solidFill>
                <a:latin typeface="Franklin Gothic Book" panose="020B0503020102020204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2pPr>
            <a:lvl3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3pPr>
            <a:lvl4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4pPr>
            <a:lvl5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4800" noProof="0" dirty="0">
                <a:latin typeface="+mj-lt"/>
              </a:rPr>
              <a:t>Balancing the Books:</a:t>
            </a:r>
          </a:p>
          <a:p>
            <a:pPr>
              <a:lnSpc>
                <a:spcPct val="100000"/>
              </a:lnSpc>
            </a:pPr>
            <a:r>
              <a:rPr lang="en-US" sz="2800" b="0" noProof="0" dirty="0">
                <a:solidFill>
                  <a:schemeClr val="accent2"/>
                </a:solidFill>
                <a:latin typeface="+mj-lt"/>
              </a:rPr>
              <a:t>Reconciliation Tips for Core Accounts</a:t>
            </a:r>
            <a:br>
              <a:rPr lang="en-US" sz="1050" noProof="0" dirty="0">
                <a:latin typeface="+mj-lt"/>
              </a:rPr>
            </a:br>
            <a:endParaRPr lang="en-US" sz="1050" noProof="0" dirty="0">
              <a:latin typeface="+mj-lt"/>
            </a:endParaRPr>
          </a:p>
          <a:p>
            <a:pPr>
              <a:lnSpc>
                <a:spcPct val="100000"/>
              </a:lnSpc>
            </a:pPr>
            <a:endParaRPr lang="en-US" sz="1050" b="0" noProof="0" dirty="0"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en-US" sz="2000" b="0" noProof="0" dirty="0">
                <a:latin typeface="+mj-lt"/>
              </a:rPr>
              <a:t>February 2025</a:t>
            </a:r>
          </a:p>
          <a:p>
            <a:pPr>
              <a:lnSpc>
                <a:spcPct val="100000"/>
              </a:lnSpc>
            </a:pPr>
            <a:endParaRPr lang="en-US" sz="2000" b="0" noProof="0" dirty="0"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en-US" sz="2000" b="1" noProof="0" dirty="0">
                <a:solidFill>
                  <a:schemeClr val="bg1"/>
                </a:solidFill>
                <a:latin typeface="+mj-lt"/>
              </a:rPr>
              <a:t>Jeff </a:t>
            </a:r>
            <a:r>
              <a:rPr lang="en-US" sz="2000" b="1" noProof="0" dirty="0" err="1">
                <a:solidFill>
                  <a:schemeClr val="bg1"/>
                </a:solidFill>
                <a:latin typeface="+mj-lt"/>
              </a:rPr>
              <a:t>Plecity</a:t>
            </a:r>
            <a:r>
              <a:rPr lang="en-US" sz="2000" noProof="0" dirty="0">
                <a:solidFill>
                  <a:schemeClr val="bg1"/>
                </a:solidFill>
                <a:latin typeface="+mj-lt"/>
              </a:rPr>
              <a:t>, SR Implementation Specialist</a:t>
            </a:r>
          </a:p>
          <a:p>
            <a:pPr>
              <a:lnSpc>
                <a:spcPct val="100000"/>
              </a:lnSpc>
            </a:pPr>
            <a:endParaRPr lang="en-US" sz="2000" b="0" noProof="0" dirty="0">
              <a:latin typeface="+mj-lt"/>
            </a:endParaRPr>
          </a:p>
          <a:p>
            <a:pPr>
              <a:lnSpc>
                <a:spcPct val="100000"/>
              </a:lnSpc>
            </a:pPr>
            <a:endParaRPr lang="en-US" sz="4400" b="0" noProof="0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42647A-79BA-5244-06E4-6CA158EB54A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1" r="20101"/>
          <a:stretch/>
        </p:blipFill>
        <p:spPr>
          <a:xfrm>
            <a:off x="7620000" y="1752600"/>
            <a:ext cx="4572000" cy="5105400"/>
          </a:xfrm>
          <a:prstGeom prst="roundRect">
            <a:avLst>
              <a:gd name="adj" fmla="val 0"/>
            </a:avLst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D95672F-10A5-D665-0743-FBD9C14B22EC}"/>
              </a:ext>
            </a:extLst>
          </p:cNvPr>
          <p:cNvSpPr txBox="1">
            <a:spLocks/>
          </p:cNvSpPr>
          <p:nvPr/>
        </p:nvSpPr>
        <p:spPr>
          <a:xfrm>
            <a:off x="122434" y="5551773"/>
            <a:ext cx="6297202" cy="609600"/>
          </a:xfrm>
          <a:prstGeom prst="rect">
            <a:avLst/>
          </a:prstGeom>
        </p:spPr>
        <p:txBody>
          <a:bodyPr/>
          <a:lstStyle>
            <a:lvl1pPr marL="568325" indent="-452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46075" algn="l" rtl="0" eaLnBrk="1" fontAlgn="base" hangingPunct="1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−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475" indent="-346075" algn="l" defTabSz="1030288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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5A39D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noProof="0" dirty="0">
              <a:solidFill>
                <a:schemeClr val="bg1"/>
              </a:solidFill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7C22ADB-C7EC-3D7F-F8F5-ABAFEECF6BD8}"/>
              </a:ext>
            </a:extLst>
          </p:cNvPr>
          <p:cNvSpPr txBox="1">
            <a:spLocks/>
          </p:cNvSpPr>
          <p:nvPr/>
        </p:nvSpPr>
        <p:spPr>
          <a:xfrm>
            <a:off x="113872" y="6161373"/>
            <a:ext cx="5105400" cy="609600"/>
          </a:xfrm>
          <a:prstGeom prst="rect">
            <a:avLst/>
          </a:prstGeom>
        </p:spPr>
        <p:txBody>
          <a:bodyPr/>
          <a:lstStyle>
            <a:lvl1pPr marL="568325" indent="-452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46075" algn="l" rtl="0" eaLnBrk="1" fontAlgn="base" hangingPunct="1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−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475" indent="-346075" algn="l" defTabSz="1030288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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5A39D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3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95180-FF3C-8DCC-22C0-48A32BDE9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Revenue and COGS Reconciliation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3EE6B487-D4AE-71FA-3CAD-97610612B36F}"/>
              </a:ext>
            </a:extLst>
          </p:cNvPr>
          <p:cNvSpPr txBox="1">
            <a:spLocks/>
          </p:cNvSpPr>
          <p:nvPr/>
        </p:nvSpPr>
        <p:spPr>
          <a:xfrm>
            <a:off x="685800" y="1432560"/>
            <a:ext cx="6283960" cy="4267200"/>
          </a:xfrm>
          <a:prstGeom prst="rect">
            <a:avLst/>
          </a:prstGeom>
        </p:spPr>
        <p:txBody>
          <a:bodyPr/>
          <a:lstStyle>
            <a:lvl1pPr marL="568325" indent="-452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46075" algn="l" rtl="0" eaLnBrk="1" fontAlgn="base" hangingPunct="1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−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475" indent="-346075" algn="l" defTabSz="1030288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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5A39D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In General, most of the revenue and COGS comes from Sales</a:t>
            </a:r>
          </a:p>
          <a:p>
            <a:pPr marL="342900" indent="-34290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Compare Monthly Sales reports to GL Account Balances.</a:t>
            </a:r>
          </a:p>
          <a:p>
            <a:pPr marL="342900" indent="-34290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COGS accounts balancing issues may come from Inventory Adjustments</a:t>
            </a:r>
          </a:p>
          <a:p>
            <a:pPr marL="688975" lvl="1" indent="-34290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If expense account ID is not identified in the Inventory Adjustment, system will default the expense to the products COGS.</a:t>
            </a:r>
          </a:p>
          <a:p>
            <a:pPr marL="688975" lvl="1" indent="-34290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Consider creating an Inventory Shrinkage account and use this account for all inventory adjustment entries.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38A769-2DAC-6F26-7AB2-49A7DDD776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6" r="21936"/>
          <a:stretch/>
        </p:blipFill>
        <p:spPr>
          <a:xfrm>
            <a:off x="8069944" y="1450428"/>
            <a:ext cx="3652156" cy="4340772"/>
          </a:xfrm>
          <a:prstGeom prst="roundRect">
            <a:avLst>
              <a:gd name="adj" fmla="val 1919"/>
            </a:avLst>
          </a:prstGeom>
        </p:spPr>
      </p:pic>
    </p:spTree>
    <p:extLst>
      <p:ext uri="{BB962C8B-B14F-4D97-AF65-F5344CB8AC3E}">
        <p14:creationId xmlns:p14="http://schemas.microsoft.com/office/powerpoint/2010/main" val="139420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417493-53DA-A58F-9F12-AE3A9C2D3B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5CB59-52D8-A6F7-4A72-A1F62D9F9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Keep on Reconciling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FDE5B4-AFA3-A0A3-7E5B-F5021F5619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54" b="14854"/>
          <a:stretch/>
        </p:blipFill>
        <p:spPr>
          <a:xfrm>
            <a:off x="743919" y="1362209"/>
            <a:ext cx="10965050" cy="4319560"/>
          </a:xfrm>
          <a:prstGeom prst="roundRect">
            <a:avLst>
              <a:gd name="adj" fmla="val 1919"/>
            </a:avLst>
          </a:prstGeom>
        </p:spPr>
      </p:pic>
    </p:spTree>
    <p:extLst>
      <p:ext uri="{BB962C8B-B14F-4D97-AF65-F5344CB8AC3E}">
        <p14:creationId xmlns:p14="http://schemas.microsoft.com/office/powerpoint/2010/main" val="21757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1E69B-D6BE-8996-1F8E-B6BAEC8EB8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90C78FE-2368-C6A2-9AB3-74E0389F6911}"/>
              </a:ext>
            </a:extLst>
          </p:cNvPr>
          <p:cNvSpPr txBox="1"/>
          <p:nvPr/>
        </p:nvSpPr>
        <p:spPr>
          <a:xfrm>
            <a:off x="1352233" y="1494662"/>
            <a:ext cx="6281466" cy="1893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rgbClr val="1659A1"/>
                </a:solidFill>
                <a:latin typeface="+mj-lt"/>
                <a:hlinkClick r:id="rId2"/>
              </a:rPr>
              <a:t>Reconciling Reports to General Ledger Account Balances</a:t>
            </a:r>
            <a:endParaRPr lang="en-US" sz="1600" b="1" dirty="0">
              <a:solidFill>
                <a:srgbClr val="1659A1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endParaRPr lang="en-US" sz="1600" b="1" dirty="0">
              <a:solidFill>
                <a:srgbClr val="1659A1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rgbClr val="1659A1"/>
                </a:solidFill>
                <a:latin typeface="+mj-lt"/>
                <a:hlinkClick r:id="rId3"/>
              </a:rPr>
              <a:t>Monthly General Ledger Tasks</a:t>
            </a:r>
            <a:endParaRPr lang="en-US" sz="1600" b="1" dirty="0">
              <a:solidFill>
                <a:srgbClr val="1659A1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endParaRPr lang="en-US" sz="1600" b="1" dirty="0">
              <a:solidFill>
                <a:srgbClr val="1659A1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rgbClr val="1659A1"/>
                </a:solidFill>
                <a:latin typeface="+mj-lt"/>
                <a:hlinkClick r:id="rId4"/>
              </a:rPr>
              <a:t>GL Account Balance Details</a:t>
            </a:r>
            <a:endParaRPr lang="en-US" sz="1600" b="1" dirty="0">
              <a:solidFill>
                <a:srgbClr val="1659A1"/>
              </a:solidFill>
              <a:latin typeface="+mj-lt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8404391C-BC26-7D36-5E56-F4CC8487B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Base Resources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AA72B67-4E0E-4B21-0A3B-8173CDB897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6885" y="1573012"/>
            <a:ext cx="424507" cy="35651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C69D602-7CF8-30BB-132E-FA2BB1D3C71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7" r="42725"/>
          <a:stretch/>
        </p:blipFill>
        <p:spPr>
          <a:xfrm>
            <a:off x="7797728" y="1450428"/>
            <a:ext cx="3652156" cy="4340772"/>
          </a:xfrm>
          <a:prstGeom prst="roundRect">
            <a:avLst>
              <a:gd name="adj" fmla="val 1919"/>
            </a:avLst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3A72A990-D6B1-4631-71B1-60C54D481A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6885" y="2304532"/>
            <a:ext cx="424507" cy="356519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EED45569-828A-1082-CA59-5708928051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6885" y="3036052"/>
            <a:ext cx="424507" cy="35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67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975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ADD0733-9E31-15B2-001D-D7602A5C5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>
                <a:latin typeface="+mj-lt"/>
              </a:rPr>
              <a:t>Agenda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2E37D11-1C2B-EDC6-425F-38DC99DBDFE9}"/>
              </a:ext>
            </a:extLst>
          </p:cNvPr>
          <p:cNvSpPr txBox="1">
            <a:spLocks/>
          </p:cNvSpPr>
          <p:nvPr/>
        </p:nvSpPr>
        <p:spPr>
          <a:xfrm>
            <a:off x="698610" y="2454593"/>
            <a:ext cx="698400" cy="698400"/>
          </a:xfrm>
          <a:prstGeom prst="roundRect">
            <a:avLst>
              <a:gd name="adj" fmla="val 5756"/>
            </a:avLst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>
            <a:outerShdw blurRad="475572" dist="38100" dir="2700000" sx="103000" sy="103000" algn="tl" rotWithShape="0">
              <a:prstClr val="black">
                <a:alpha val="10000"/>
              </a:prstClr>
            </a:outerShdw>
          </a:effectLst>
        </p:spPr>
        <p:txBody>
          <a:bodyPr vert="horz" wrap="square" lIns="108000" tIns="108000" rIns="108000" bIns="108000" rtlCol="0" anchor="ctr">
            <a:noAutofit/>
          </a:bodyPr>
          <a:lstStyle>
            <a:lvl1pPr marL="0" indent="0" algn="ctr" defTabSz="914318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lang="en-US" sz="1800" b="1" kern="120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318" rtl="0" eaLnBrk="1" latinLnBrk="0" hangingPunct="1">
              <a:lnSpc>
                <a:spcPct val="100000"/>
              </a:lnSpc>
              <a:spcBef>
                <a:spcPts val="499"/>
              </a:spcBef>
              <a:buFont typeface="Arial" panose="020B0604020202020204" pitchFamily="34" charset="0"/>
              <a:buChar char="​"/>
              <a:defRPr lang="en-US" sz="1800" b="1" kern="1000" cap="none" spc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lang="en-US" sz="1800" b="0" i="0" kern="1000" cap="none" spc="50" baseline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145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000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CA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04000" indent="-18000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720000" indent="-228580" algn="l" defTabSz="914318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1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lang="en-US" noProof="0" dirty="0"/>
              <a:t>2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.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15CD6F2-A437-D902-A194-4B20DBFD3D61}"/>
              </a:ext>
            </a:extLst>
          </p:cNvPr>
          <p:cNvSpPr txBox="1">
            <a:spLocks/>
          </p:cNvSpPr>
          <p:nvPr/>
        </p:nvSpPr>
        <p:spPr>
          <a:xfrm>
            <a:off x="698610" y="3244564"/>
            <a:ext cx="698400" cy="698400"/>
          </a:xfrm>
          <a:prstGeom prst="roundRect">
            <a:avLst>
              <a:gd name="adj" fmla="val 3938"/>
            </a:avLst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>
            <a:outerShdw blurRad="475572" dist="38100" dir="2700000" sx="103000" sy="103000" algn="tl" rotWithShape="0">
              <a:prstClr val="black">
                <a:alpha val="10000"/>
              </a:prstClr>
            </a:outerShdw>
          </a:effectLst>
        </p:spPr>
        <p:txBody>
          <a:bodyPr vert="horz" wrap="square" lIns="108000" tIns="108000" rIns="108000" bIns="108000" rtlCol="0" anchor="ctr">
            <a:noAutofit/>
          </a:bodyPr>
          <a:lstStyle>
            <a:lvl1pPr marL="0" indent="0" algn="ctr" defTabSz="914318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lang="en-US" sz="1800" b="1" kern="120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318" rtl="0" eaLnBrk="1" latinLnBrk="0" hangingPunct="1">
              <a:lnSpc>
                <a:spcPct val="100000"/>
              </a:lnSpc>
              <a:spcBef>
                <a:spcPts val="499"/>
              </a:spcBef>
              <a:buFont typeface="Arial" panose="020B0604020202020204" pitchFamily="34" charset="0"/>
              <a:buChar char="​"/>
              <a:defRPr lang="en-US" sz="1800" b="1" kern="1000" cap="none" spc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lang="en-US" sz="1800" b="0" i="0" kern="1000" cap="none" spc="50" baseline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145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000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CA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04000" indent="-18000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720000" indent="-228580" algn="l" defTabSz="914318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1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lang="en-US" noProof="0" dirty="0"/>
              <a:t>3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.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607BBCCF-2861-5764-859B-36D69A3E1F24}"/>
              </a:ext>
            </a:extLst>
          </p:cNvPr>
          <p:cNvSpPr txBox="1">
            <a:spLocks/>
          </p:cNvSpPr>
          <p:nvPr/>
        </p:nvSpPr>
        <p:spPr>
          <a:xfrm>
            <a:off x="1513726" y="1690688"/>
            <a:ext cx="9877201" cy="6984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177800" sx="101000" sy="101000" algn="ctr" rotWithShape="0">
              <a:schemeClr val="tx2">
                <a:alpha val="11000"/>
              </a:schemeClr>
            </a:outerShdw>
          </a:effectLst>
        </p:spPr>
        <p:txBody>
          <a:bodyPr vert="horz" wrap="square" lIns="108000" tIns="108000" rIns="108000" bIns="108000" rtlCol="0" anchor="ctr">
            <a:noAutofit/>
          </a:bodyPr>
          <a:lstStyle>
            <a:lvl1pPr marL="0" indent="0" algn="l" defTabSz="914318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lang="en-US" sz="1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150300" indent="0" algn="l" defTabSz="914318" rtl="0" eaLnBrk="1" latinLnBrk="0" hangingPunct="1">
              <a:lnSpc>
                <a:spcPct val="100000"/>
              </a:lnSpc>
              <a:spcBef>
                <a:spcPts val="499"/>
              </a:spcBef>
              <a:buFont typeface="Arial" panose="020B0604020202020204" pitchFamily="34" charset="0"/>
              <a:buNone/>
              <a:defRPr lang="en-US" sz="1800" b="1" kern="1000" cap="none" spc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lang="en-US" sz="1800" b="0" i="0" kern="1000" cap="none" spc="50" baseline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145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000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CA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04000" indent="-18000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720000" indent="-228580" algn="l" defTabSz="914318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>
              <a:buNone/>
            </a:pPr>
            <a:r>
              <a:rPr lang="en-US" sz="1700" noProof="0" dirty="0"/>
              <a:t>What are Ideal Core Accounts? 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77E0E32-DC23-B054-5736-88C6AD4B3661}"/>
              </a:ext>
            </a:extLst>
          </p:cNvPr>
          <p:cNvSpPr txBox="1">
            <a:spLocks/>
          </p:cNvSpPr>
          <p:nvPr/>
        </p:nvSpPr>
        <p:spPr>
          <a:xfrm>
            <a:off x="698610" y="1690688"/>
            <a:ext cx="698400" cy="698400"/>
          </a:xfrm>
          <a:prstGeom prst="roundRect">
            <a:avLst>
              <a:gd name="adj" fmla="val 5756"/>
            </a:avLst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>
            <a:outerShdw blurRad="475572" dist="38100" dir="2700000" sx="103000" sy="103000" algn="tl" rotWithShape="0">
              <a:prstClr val="black">
                <a:alpha val="10000"/>
              </a:prstClr>
            </a:outerShdw>
          </a:effectLst>
        </p:spPr>
        <p:txBody>
          <a:bodyPr vert="horz" wrap="square" lIns="108000" tIns="108000" rIns="108000" bIns="108000" rtlCol="0" anchor="ctr">
            <a:noAutofit/>
          </a:bodyPr>
          <a:lstStyle>
            <a:lvl1pPr marL="0" indent="0" algn="ctr" defTabSz="914318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lang="en-US" sz="1800" b="1" kern="120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318" rtl="0" eaLnBrk="1" latinLnBrk="0" hangingPunct="1">
              <a:lnSpc>
                <a:spcPct val="100000"/>
              </a:lnSpc>
              <a:spcBef>
                <a:spcPts val="499"/>
              </a:spcBef>
              <a:buFont typeface="Arial" panose="020B0604020202020204" pitchFamily="34" charset="0"/>
              <a:buChar char="​"/>
              <a:defRPr lang="en-US" sz="1800" b="1" kern="1000" cap="none" spc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lang="en-US" sz="1800" b="0" i="0" kern="1000" cap="none" spc="50" baseline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145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000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CA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04000" indent="-18000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720000" indent="-228580" algn="l" defTabSz="914318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1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1.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CCE71E85-9F83-A1BF-20FE-35A039784491}"/>
              </a:ext>
            </a:extLst>
          </p:cNvPr>
          <p:cNvSpPr txBox="1">
            <a:spLocks/>
          </p:cNvSpPr>
          <p:nvPr/>
        </p:nvSpPr>
        <p:spPr>
          <a:xfrm>
            <a:off x="1513726" y="2477826"/>
            <a:ext cx="9877201" cy="6984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177800" sx="101000" sy="101000" algn="ctr" rotWithShape="0">
              <a:schemeClr val="tx2">
                <a:alpha val="11000"/>
              </a:schemeClr>
            </a:outerShdw>
          </a:effectLst>
        </p:spPr>
        <p:txBody>
          <a:bodyPr vert="horz" wrap="square" lIns="108000" tIns="108000" rIns="108000" bIns="108000" rtlCol="0" anchor="ctr">
            <a:noAutofit/>
          </a:bodyPr>
          <a:lstStyle>
            <a:lvl1pPr marL="0" indent="0" algn="l" defTabSz="914318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lang="en-US" sz="1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150300" indent="0" algn="l" defTabSz="914318" rtl="0" eaLnBrk="1" latinLnBrk="0" hangingPunct="1">
              <a:lnSpc>
                <a:spcPct val="100000"/>
              </a:lnSpc>
              <a:spcBef>
                <a:spcPts val="499"/>
              </a:spcBef>
              <a:buFont typeface="Arial" panose="020B0604020202020204" pitchFamily="34" charset="0"/>
              <a:buNone/>
              <a:defRPr lang="en-US" sz="1800" b="1" kern="1000" cap="none" spc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lang="en-US" sz="1800" b="0" i="0" kern="1000" cap="none" spc="50" baseline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145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000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CA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04000" indent="-18000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720000" indent="-228580" algn="l" defTabSz="914318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>
              <a:buNone/>
            </a:pPr>
            <a:r>
              <a:rPr lang="en-US" sz="1700" noProof="0" dirty="0"/>
              <a:t>Knowledge Base Article for Core Account Balancing 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F709EC89-4187-647A-E790-10A214BF581C}"/>
              </a:ext>
            </a:extLst>
          </p:cNvPr>
          <p:cNvSpPr txBox="1">
            <a:spLocks/>
          </p:cNvSpPr>
          <p:nvPr/>
        </p:nvSpPr>
        <p:spPr>
          <a:xfrm>
            <a:off x="1513726" y="3264964"/>
            <a:ext cx="9877201" cy="6984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177800" sx="101000" sy="101000" algn="ctr" rotWithShape="0">
              <a:schemeClr val="tx2">
                <a:alpha val="11000"/>
              </a:schemeClr>
            </a:outerShdw>
          </a:effectLst>
        </p:spPr>
        <p:txBody>
          <a:bodyPr vert="horz" wrap="square" lIns="108000" tIns="108000" rIns="108000" bIns="108000" rtlCol="0" anchor="ctr">
            <a:noAutofit/>
          </a:bodyPr>
          <a:lstStyle>
            <a:lvl1pPr marL="0" indent="0" algn="l" defTabSz="914318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lang="en-US" sz="1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150300" indent="0" algn="l" defTabSz="914318" rtl="0" eaLnBrk="1" latinLnBrk="0" hangingPunct="1">
              <a:lnSpc>
                <a:spcPct val="100000"/>
              </a:lnSpc>
              <a:spcBef>
                <a:spcPts val="499"/>
              </a:spcBef>
              <a:buFont typeface="Arial" panose="020B0604020202020204" pitchFamily="34" charset="0"/>
              <a:buNone/>
              <a:defRPr lang="en-US" sz="1800" b="1" kern="1000" cap="none" spc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lang="en-US" sz="1800" b="0" i="0" kern="1000" cap="none" spc="50" baseline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145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000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CA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04000" indent="-18000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720000" indent="-228580" algn="l" defTabSz="914318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>
              <a:buNone/>
            </a:pPr>
            <a:r>
              <a:rPr lang="en-US" sz="1700" noProof="0" dirty="0"/>
              <a:t>Reconciliation Tips </a:t>
            </a:r>
          </a:p>
        </p:txBody>
      </p:sp>
    </p:spTree>
    <p:extLst>
      <p:ext uri="{BB962C8B-B14F-4D97-AF65-F5344CB8AC3E}">
        <p14:creationId xmlns:p14="http://schemas.microsoft.com/office/powerpoint/2010/main" val="28331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7BCA62-CA6D-BA0B-22EE-906F54FAD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32560"/>
            <a:ext cx="6283960" cy="4267200"/>
          </a:xfrm>
        </p:spPr>
        <p:txBody>
          <a:bodyPr/>
          <a:lstStyle/>
          <a:p>
            <a:pPr marL="285750" indent="-285750">
              <a:buClr>
                <a:schemeClr val="bg2"/>
              </a:buCl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Accounts that Ideal uses behind the scenes when day to day transactions are processed.</a:t>
            </a:r>
          </a:p>
          <a:p>
            <a:pPr marL="285750" indent="-285750">
              <a:buClr>
                <a:schemeClr val="bg2"/>
              </a:buCl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account balance is derived from the transaction amount of the day-to-day transactions.</a:t>
            </a:r>
          </a:p>
          <a:p>
            <a:pPr marL="285750" indent="-285750">
              <a:buClr>
                <a:schemeClr val="bg2"/>
              </a:buCl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user should NEVER use core accounts in a transaction/journal entry. Doing so will make the core account not be in balance.</a:t>
            </a:r>
          </a:p>
          <a:p>
            <a:pPr marL="285750" indent="-285750">
              <a:buClr>
                <a:schemeClr val="bg2"/>
              </a:buCl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subledger report will prove the core account balance.</a:t>
            </a:r>
          </a:p>
          <a:p>
            <a:pPr marL="285750" indent="-285750">
              <a:buClr>
                <a:schemeClr val="bg2"/>
              </a:buCl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Secondary core accounts are used in specific user generated transactions, but tie to a report from the Subledger.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97A66E9-50D3-A81D-1A49-5296D5227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Ideal Core Accounts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A955E4-C754-C8AF-7882-57FEC91717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9" r="22309"/>
          <a:stretch/>
        </p:blipFill>
        <p:spPr>
          <a:xfrm>
            <a:off x="8069944" y="1450428"/>
            <a:ext cx="3652156" cy="4340772"/>
          </a:xfrm>
          <a:prstGeom prst="roundRect">
            <a:avLst>
              <a:gd name="adj" fmla="val 1919"/>
            </a:avLst>
          </a:prstGeom>
        </p:spPr>
      </p:pic>
    </p:spTree>
    <p:extLst>
      <p:ext uri="{BB962C8B-B14F-4D97-AF65-F5344CB8AC3E}">
        <p14:creationId xmlns:p14="http://schemas.microsoft.com/office/powerpoint/2010/main" val="395184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785481-702C-ACD6-D766-FEF89B173E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156B4F94-496E-5573-0B07-B112422E9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85340"/>
            <a:ext cx="5105400" cy="4267200"/>
          </a:xfrm>
        </p:spPr>
        <p:txBody>
          <a:bodyPr/>
          <a:lstStyle/>
          <a:p>
            <a:pPr marL="285750" indent="-285750">
              <a:buClr>
                <a:schemeClr val="bg2"/>
              </a:buClr>
            </a:pPr>
            <a:r>
              <a:rPr lang="en-US" sz="1400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Accounts Receivable</a:t>
            </a:r>
          </a:p>
          <a:p>
            <a:pPr marL="285750" indent="-285750">
              <a:buClr>
                <a:schemeClr val="bg2"/>
              </a:buClr>
            </a:pPr>
            <a:r>
              <a:rPr lang="en-US" sz="1400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Inventory</a:t>
            </a:r>
          </a:p>
          <a:p>
            <a:pPr marL="285750" indent="-285750">
              <a:buClr>
                <a:schemeClr val="bg2"/>
              </a:buClr>
            </a:pPr>
            <a:r>
              <a:rPr lang="en-US" sz="1400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Dealer Added Options</a:t>
            </a:r>
          </a:p>
          <a:p>
            <a:pPr marL="285750" indent="-285750">
              <a:buClr>
                <a:schemeClr val="bg2"/>
              </a:buClr>
            </a:pPr>
            <a:r>
              <a:rPr lang="en-US" sz="1400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Accounts Payable</a:t>
            </a:r>
          </a:p>
          <a:p>
            <a:pPr marL="285750" indent="-285750">
              <a:buClr>
                <a:schemeClr val="bg2"/>
              </a:buClr>
            </a:pPr>
            <a:r>
              <a:rPr lang="en-US" sz="1400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Floorplan Payable</a:t>
            </a:r>
          </a:p>
          <a:p>
            <a:pPr marL="285750" indent="-285750">
              <a:buClr>
                <a:schemeClr val="bg2"/>
              </a:buClr>
            </a:pPr>
            <a:r>
              <a:rPr lang="en-US" sz="1400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 Deposits</a:t>
            </a:r>
          </a:p>
          <a:p>
            <a:pPr marL="285750" indent="-285750">
              <a:buClr>
                <a:schemeClr val="bg2"/>
              </a:buClr>
            </a:pPr>
            <a:r>
              <a:rPr lang="en-US" sz="1400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Purchases Clearing</a:t>
            </a:r>
          </a:p>
          <a:p>
            <a:pPr>
              <a:buClr>
                <a:schemeClr val="tx2"/>
              </a:buClr>
            </a:pPr>
            <a:endParaRPr lang="en-US" noProof="0" dirty="0">
              <a:latin typeface="+mj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CFCBF-243B-85B6-7A53-05989C2D694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19800" y="2085340"/>
            <a:ext cx="4495800" cy="4267200"/>
          </a:xfrm>
        </p:spPr>
        <p:txBody>
          <a:bodyPr/>
          <a:lstStyle/>
          <a:p>
            <a:pPr marL="285750" indent="-285750">
              <a:buClr>
                <a:schemeClr val="bg2"/>
              </a:buClr>
            </a:pPr>
            <a:r>
              <a:rPr lang="en-US" sz="1400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Undeposited Funds</a:t>
            </a:r>
          </a:p>
          <a:p>
            <a:pPr marL="285750" indent="-285750">
              <a:buClr>
                <a:schemeClr val="bg2"/>
              </a:buClr>
            </a:pPr>
            <a:r>
              <a:rPr lang="en-US" sz="1400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Sales Tax Payable</a:t>
            </a:r>
          </a:p>
          <a:p>
            <a:pPr marL="285750" indent="-285750">
              <a:buClr>
                <a:schemeClr val="bg2"/>
              </a:buClr>
            </a:pPr>
            <a:r>
              <a:rPr lang="en-US" sz="1400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Suspense (9990)</a:t>
            </a:r>
          </a:p>
          <a:p>
            <a:pPr marL="285750" indent="-285750">
              <a:buClr>
                <a:schemeClr val="bg2"/>
              </a:buClr>
            </a:pPr>
            <a:r>
              <a:rPr lang="en-US" sz="1400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A/P Clearing (9992)</a:t>
            </a:r>
          </a:p>
          <a:p>
            <a:pPr marL="285750" indent="-285750">
              <a:buClr>
                <a:schemeClr val="bg2"/>
              </a:buClr>
            </a:pPr>
            <a:r>
              <a:rPr lang="en-US" sz="1400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other 999x Account</a:t>
            </a:r>
            <a:endParaRPr lang="pl-PL" sz="1400" dirty="0">
              <a:solidFill>
                <a:srgbClr val="2323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bg2"/>
              </a:buClr>
            </a:pPr>
            <a:endParaRPr lang="en-US" sz="1400" dirty="0">
              <a:solidFill>
                <a:srgbClr val="2323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5887" indent="0">
              <a:buNone/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Revenue and COGS accounts can be a secondary core account as Sales Reports can tie into the balance.</a:t>
            </a: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73107024-0AC2-E97A-6D36-100778941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515600" cy="709295"/>
          </a:xfrm>
        </p:spPr>
        <p:txBody>
          <a:bodyPr/>
          <a:lstStyle/>
          <a:p>
            <a:r>
              <a:rPr lang="en-US" noProof="0" dirty="0"/>
              <a:t>Ideal Core Accounts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DE6F38-9AD0-B3CF-88FD-581DF406749B}"/>
              </a:ext>
            </a:extLst>
          </p:cNvPr>
          <p:cNvSpPr txBox="1"/>
          <p:nvPr/>
        </p:nvSpPr>
        <p:spPr>
          <a:xfrm>
            <a:off x="609600" y="1573455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7">
              <a:spcBef>
                <a:spcPct val="20000"/>
              </a:spcBef>
              <a:buClr>
                <a:srgbClr val="2D94E0"/>
              </a:buClr>
            </a:pP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Main Core Accounts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B985FF-EFE8-BBCD-D644-DB022D2B3FB2}"/>
              </a:ext>
            </a:extLst>
          </p:cNvPr>
          <p:cNvSpPr txBox="1"/>
          <p:nvPr/>
        </p:nvSpPr>
        <p:spPr>
          <a:xfrm>
            <a:off x="6019800" y="1573455"/>
            <a:ext cx="5105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7">
              <a:spcBef>
                <a:spcPct val="20000"/>
              </a:spcBef>
              <a:buClr>
                <a:srgbClr val="2D94E0"/>
              </a:buClr>
            </a:pP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Secondary Core Accounts</a:t>
            </a:r>
          </a:p>
        </p:txBody>
      </p:sp>
    </p:spTree>
    <p:extLst>
      <p:ext uri="{BB962C8B-B14F-4D97-AF65-F5344CB8AC3E}">
        <p14:creationId xmlns:p14="http://schemas.microsoft.com/office/powerpoint/2010/main" val="72755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013FEC-FCCB-8336-4C5D-4B3354AAA5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751411F-FFA7-2D53-227B-D9B0905337EB}"/>
              </a:ext>
            </a:extLst>
          </p:cNvPr>
          <p:cNvSpPr/>
          <p:nvPr/>
        </p:nvSpPr>
        <p:spPr>
          <a:xfrm>
            <a:off x="685800" y="3108960"/>
            <a:ext cx="11042904" cy="2121408"/>
          </a:xfrm>
          <a:prstGeom prst="roundRect">
            <a:avLst>
              <a:gd name="adj" fmla="val 232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D0902D54-7399-9DC9-D502-83C89342C2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41094"/>
            <a:ext cx="10901680" cy="1009904"/>
          </a:xfrm>
        </p:spPr>
        <p:txBody>
          <a:bodyPr/>
          <a:lstStyle/>
          <a:p>
            <a:pPr marL="115887" indent="0">
              <a:buClr>
                <a:schemeClr val="tx2"/>
              </a:buClr>
              <a:buNone/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KB article that identifies the reports to prove the core account balances</a:t>
            </a:r>
            <a:r>
              <a:rPr lang="en-US" sz="2400" noProof="0" dirty="0">
                <a:latin typeface="+mn-lt"/>
              </a:rPr>
              <a:t>:</a:t>
            </a:r>
          </a:p>
          <a:p>
            <a:pPr marL="115887" indent="0">
              <a:buClr>
                <a:schemeClr val="tx2"/>
              </a:buClr>
              <a:buNone/>
            </a:pPr>
            <a:r>
              <a:rPr lang="en-US" sz="1800" b="1" noProof="0" dirty="0">
                <a:latin typeface="+mn-lt"/>
                <a:hlinkClick r:id="rId2"/>
              </a:rPr>
              <a:t>https://idealsoftware.na3.teamsupport.com/knowledgeBase/14317126</a:t>
            </a:r>
            <a:endParaRPr lang="pl-PL" sz="1800" b="1" noProof="0" dirty="0">
              <a:latin typeface="+mn-lt"/>
            </a:endParaRPr>
          </a:p>
          <a:p>
            <a:pPr marL="115887" indent="0">
              <a:buClr>
                <a:schemeClr val="tx2"/>
              </a:buClr>
              <a:buNone/>
            </a:pPr>
            <a:endParaRPr lang="pl-PL" sz="1800" b="1" dirty="0">
              <a:latin typeface="+mn-lt"/>
            </a:endParaRPr>
          </a:p>
          <a:p>
            <a:pPr marL="115887" indent="0">
              <a:buClr>
                <a:schemeClr val="tx2"/>
              </a:buClr>
              <a:buNone/>
            </a:pPr>
            <a:endParaRPr lang="en-US" sz="1800" b="1" noProof="0" dirty="0">
              <a:latin typeface="+mn-lt"/>
            </a:endParaRPr>
          </a:p>
          <a:p>
            <a:pPr marL="355600" indent="0">
              <a:buNone/>
            </a:pPr>
            <a:endParaRPr lang="pl-PL" sz="2000" b="1" dirty="0">
              <a:solidFill>
                <a:schemeClr val="tx1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9F0EC0F9-75C1-B307-2B23-57CF9D3C6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6"/>
            <a:ext cx="6934200" cy="995842"/>
          </a:xfrm>
        </p:spPr>
        <p:txBody>
          <a:bodyPr/>
          <a:lstStyle/>
          <a:p>
            <a:r>
              <a:rPr lang="en-US" noProof="0" dirty="0"/>
              <a:t>Knowledge Base Article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775825-CF49-E461-2A53-57BF1D6A27F0}"/>
              </a:ext>
            </a:extLst>
          </p:cNvPr>
          <p:cNvSpPr txBox="1"/>
          <p:nvPr/>
        </p:nvSpPr>
        <p:spPr>
          <a:xfrm>
            <a:off x="609600" y="3279773"/>
            <a:ext cx="10674096" cy="17604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Notes:</a:t>
            </a:r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55600" marR="0" lvl="0" indent="182563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FED87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Purchases Clearing Account #:  2040-00 or 9993-00</a:t>
            </a:r>
          </a:p>
          <a:p>
            <a:pPr marL="355600" marR="0" lvl="0" indent="1825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ED87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 all Secondary Core accounts are listed in this KB Article.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standard reports are used for these accounts.</a:t>
            </a:r>
          </a:p>
          <a:p>
            <a:pPr marL="538163" marR="0" lvl="0" indent="-1825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ED87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Undeposited Funds – There is isn’t a report for this.  Navigate to the Bank Deposit Screen, check all and compare to account balance.</a:t>
            </a:r>
          </a:p>
          <a:p>
            <a:pPr marL="355600" marR="0" lvl="0" indent="1825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ED87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Sales Tax Payable – Run Sales tax report.</a:t>
            </a:r>
          </a:p>
        </p:txBody>
      </p:sp>
    </p:spTree>
    <p:extLst>
      <p:ext uri="{BB962C8B-B14F-4D97-AF65-F5344CB8AC3E}">
        <p14:creationId xmlns:p14="http://schemas.microsoft.com/office/powerpoint/2010/main" val="379647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95180-FF3C-8DCC-22C0-48A32BDE9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Reconciling Tips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9D04CE45-0721-B824-D7E5-4253D2352C85}"/>
              </a:ext>
            </a:extLst>
          </p:cNvPr>
          <p:cNvSpPr txBox="1">
            <a:spLocks/>
          </p:cNvSpPr>
          <p:nvPr/>
        </p:nvSpPr>
        <p:spPr>
          <a:xfrm>
            <a:off x="609600" y="2410460"/>
            <a:ext cx="4805680" cy="4267200"/>
          </a:xfrm>
          <a:prstGeom prst="rect">
            <a:avLst/>
          </a:prstGeom>
        </p:spPr>
        <p:txBody>
          <a:bodyPr/>
          <a:lstStyle>
            <a:lvl1pPr marL="568325" indent="-452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8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914400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4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260475" indent="-346075" algn="l" defTabSz="10302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0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7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5A39D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chemeClr val="bg2"/>
              </a:buClr>
            </a:pPr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If the balancing is off on one of these accounts, check the other account.  It may be out of balance the opposite direction.</a:t>
            </a:r>
          </a:p>
          <a:p>
            <a:pPr marL="631825" lvl="1" indent="-285750">
              <a:buClr>
                <a:schemeClr val="bg2"/>
              </a:buClr>
            </a:pPr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Resolve – Do a journal entry between the accounts to balance.</a:t>
            </a:r>
          </a:p>
          <a:p>
            <a:pPr marL="285750" indent="-285750">
              <a:buClr>
                <a:schemeClr val="bg2"/>
              </a:buClr>
            </a:pPr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Run the Query from the KB article to find non-normal transactions.</a:t>
            </a:r>
          </a:p>
          <a:p>
            <a:pPr marL="285750" indent="-285750">
              <a:buClr>
                <a:schemeClr val="bg2"/>
              </a:buClr>
            </a:pPr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Generally, these accounts are not out of balance, but if so, it would be a result of the two subledgers getting turned around. This would occur behind the scenes. The resolution would be the same as above.</a:t>
            </a:r>
          </a:p>
          <a:p>
            <a:pPr>
              <a:buClr>
                <a:schemeClr val="tx2"/>
              </a:buClr>
            </a:pPr>
            <a:endParaRPr lang="en-US" dirty="0">
              <a:latin typeface="+mj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D720B5-FBBD-5B8A-0F46-54FF2D4D4745}"/>
              </a:ext>
            </a:extLst>
          </p:cNvPr>
          <p:cNvSpPr txBox="1">
            <a:spLocks/>
          </p:cNvSpPr>
          <p:nvPr/>
        </p:nvSpPr>
        <p:spPr>
          <a:xfrm>
            <a:off x="6019800" y="2410460"/>
            <a:ext cx="4932680" cy="4267200"/>
          </a:xfrm>
          <a:prstGeom prst="rect">
            <a:avLst/>
          </a:prstGeom>
        </p:spPr>
        <p:txBody>
          <a:bodyPr/>
          <a:lstStyle>
            <a:lvl1pPr marL="568325" indent="-452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46075" algn="l" rtl="0" eaLnBrk="1" fontAlgn="base" hangingPunct="1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−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475" indent="-346075" algn="l" defTabSz="1030288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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5A39D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Balancing can become off with suppliers’ Subledger being changed with active invoices.</a:t>
            </a:r>
          </a:p>
          <a:p>
            <a:pPr marL="631825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CA" sz="1200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Resolve: Do a journal entry between the subledger accounts to restore balancing.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Generally, these accounts don’t become unbalanced.  The exception would be the subledger explained above.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 Query from the KB article to find non-normal transactions.</a:t>
            </a:r>
          </a:p>
          <a:p>
            <a:pPr marL="285750" indent="-285750">
              <a:buClr>
                <a:schemeClr val="bg2"/>
              </a:buClr>
            </a:pPr>
            <a:endParaRPr lang="en-US" sz="1400" dirty="0">
              <a:solidFill>
                <a:srgbClr val="2323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63A651-05EF-7EDC-52AD-1EC31452D413}"/>
              </a:ext>
            </a:extLst>
          </p:cNvPr>
          <p:cNvSpPr txBox="1"/>
          <p:nvPr/>
        </p:nvSpPr>
        <p:spPr>
          <a:xfrm>
            <a:off x="609600" y="1573455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7">
              <a:spcBef>
                <a:spcPct val="20000"/>
              </a:spcBef>
              <a:buClr>
                <a:srgbClr val="2D94E0"/>
              </a:buClr>
            </a:pP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Accounts Receivable / Customer Deposits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AE63C0-4E91-37D2-8DC6-AA48730B37D5}"/>
              </a:ext>
            </a:extLst>
          </p:cNvPr>
          <p:cNvSpPr txBox="1"/>
          <p:nvPr/>
        </p:nvSpPr>
        <p:spPr>
          <a:xfrm>
            <a:off x="6019801" y="1573455"/>
            <a:ext cx="4323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7">
              <a:spcBef>
                <a:spcPct val="20000"/>
              </a:spcBef>
              <a:buClr>
                <a:srgbClr val="2D94E0"/>
              </a:buClr>
            </a:pP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Accounts Payable / Floorplan Payable</a:t>
            </a:r>
          </a:p>
        </p:txBody>
      </p:sp>
    </p:spTree>
    <p:extLst>
      <p:ext uri="{BB962C8B-B14F-4D97-AF65-F5344CB8AC3E}">
        <p14:creationId xmlns:p14="http://schemas.microsoft.com/office/powerpoint/2010/main" val="288689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95180-FF3C-8DCC-22C0-48A32BDE9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Reconciling Tips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76A566EA-3342-4E96-F019-07406B988E05}"/>
              </a:ext>
            </a:extLst>
          </p:cNvPr>
          <p:cNvSpPr txBox="1">
            <a:spLocks/>
          </p:cNvSpPr>
          <p:nvPr/>
        </p:nvSpPr>
        <p:spPr>
          <a:xfrm>
            <a:off x="609600" y="1879600"/>
            <a:ext cx="4805680" cy="3901440"/>
          </a:xfrm>
          <a:prstGeom prst="rect">
            <a:avLst/>
          </a:prstGeom>
        </p:spPr>
        <p:txBody>
          <a:bodyPr/>
          <a:lstStyle>
            <a:lvl1pPr marL="568325" indent="-452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8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914400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4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260475" indent="-346075" algn="l" defTabSz="10302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0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7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5A39D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chemeClr val="bg2"/>
              </a:buClr>
            </a:pPr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Check the Asset account of your Inventory and Serialized type products.</a:t>
            </a:r>
          </a:p>
          <a:p>
            <a:pPr marL="631825" lvl="1" indent="-285750">
              <a:spcBef>
                <a:spcPts val="600"/>
              </a:spcBef>
              <a:buClr>
                <a:schemeClr val="bg2"/>
              </a:buClr>
            </a:pPr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Put a filter on the Asset Account and Product Type Inventory. Use non-matching for Asset Account.  The result will show inventory not pointed to Inventory Asset.  Update Products. Do Journal Entry to move dollars between the accounts.</a:t>
            </a:r>
          </a:p>
          <a:p>
            <a:pPr marL="631825" lvl="1" indent="-285750">
              <a:buClr>
                <a:schemeClr val="bg2"/>
              </a:buClr>
            </a:pPr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Change the Product Type filter to Serialize. The results shows serialized products not pointed to the correct asset account.  Update products. Do journal entry between accounts.</a:t>
            </a:r>
          </a:p>
          <a:p>
            <a:pPr marL="631825" lvl="1" indent="-285750">
              <a:buClr>
                <a:schemeClr val="bg2"/>
              </a:buClr>
            </a:pPr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Run Purchase Receipt Report without checkbox checked.  Set receiving date to current fiscal year and change product type to Non-Inventory and Kit. Results will show Non-Inventory and Kits being received on PO, which will offset the balancing of the Inventory account.  Fix Products and do journal entry between accounts.</a:t>
            </a:r>
          </a:p>
          <a:p>
            <a:pPr marL="631825" lvl="1" indent="-285750">
              <a:buClr>
                <a:schemeClr val="bg2"/>
              </a:buClr>
            </a:pPr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Run Query from KB article to find non-normal transactions.</a:t>
            </a:r>
          </a:p>
          <a:p>
            <a:pPr>
              <a:buClr>
                <a:schemeClr val="tx2"/>
              </a:buClr>
            </a:pPr>
            <a:endParaRPr lang="en-US" dirty="0">
              <a:latin typeface="+mj-lt"/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FBD0A2F2-4A05-491C-B1D8-E8F797872FB1}"/>
              </a:ext>
            </a:extLst>
          </p:cNvPr>
          <p:cNvSpPr txBox="1">
            <a:spLocks/>
          </p:cNvSpPr>
          <p:nvPr/>
        </p:nvSpPr>
        <p:spPr>
          <a:xfrm>
            <a:off x="6019800" y="1879600"/>
            <a:ext cx="5125720" cy="3901440"/>
          </a:xfrm>
          <a:prstGeom prst="rect">
            <a:avLst/>
          </a:prstGeom>
        </p:spPr>
        <p:txBody>
          <a:bodyPr/>
          <a:lstStyle>
            <a:lvl1pPr marL="568325" indent="-452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46075" algn="l" rtl="0" eaLnBrk="1" fontAlgn="base" hangingPunct="1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−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475" indent="-346075" algn="l" defTabSz="1030288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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5A39D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an internal work order is not processed before the unit is on a sales order, the behind-the-scenes processing of an Internal work order will not be completed and cause an out of balance.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same is true if the unit is on a sales order first, then an internal work order is created, the behind-the-scenes processing will not be completed and cause an out of balance.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Remedy the two situations above, re-select the serial number on the order after the internal is processed.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 the KB article.</a:t>
            </a:r>
          </a:p>
          <a:p>
            <a:pPr marL="285750" indent="-285750">
              <a:buClr>
                <a:schemeClr val="bg2"/>
              </a:buClr>
            </a:pPr>
            <a:endParaRPr lang="en-US" sz="1400" dirty="0">
              <a:solidFill>
                <a:srgbClr val="2323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D5363C-FD31-F3BF-F793-D0C896FA5A31}"/>
              </a:ext>
            </a:extLst>
          </p:cNvPr>
          <p:cNvSpPr txBox="1"/>
          <p:nvPr/>
        </p:nvSpPr>
        <p:spPr>
          <a:xfrm>
            <a:off x="609600" y="1339775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7">
              <a:spcBef>
                <a:spcPct val="20000"/>
              </a:spcBef>
              <a:buClr>
                <a:srgbClr val="2D94E0"/>
              </a:buClr>
            </a:pP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Inventory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24D820-7952-896E-E9BD-82B9BBE44C88}"/>
              </a:ext>
            </a:extLst>
          </p:cNvPr>
          <p:cNvSpPr txBox="1"/>
          <p:nvPr/>
        </p:nvSpPr>
        <p:spPr>
          <a:xfrm>
            <a:off x="6019801" y="1339775"/>
            <a:ext cx="4323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7">
              <a:spcBef>
                <a:spcPct val="20000"/>
              </a:spcBef>
              <a:buClr>
                <a:srgbClr val="2D94E0"/>
              </a:buClr>
            </a:pP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Dealer Added Options</a:t>
            </a:r>
          </a:p>
        </p:txBody>
      </p:sp>
    </p:spTree>
    <p:extLst>
      <p:ext uri="{BB962C8B-B14F-4D97-AF65-F5344CB8AC3E}">
        <p14:creationId xmlns:p14="http://schemas.microsoft.com/office/powerpoint/2010/main" val="157390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95180-FF3C-8DCC-22C0-48A32BDE9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Reconciling Tips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404BE640-D290-87FC-ECBF-B8A881CC9146}"/>
              </a:ext>
            </a:extLst>
          </p:cNvPr>
          <p:cNvSpPr txBox="1">
            <a:spLocks/>
          </p:cNvSpPr>
          <p:nvPr/>
        </p:nvSpPr>
        <p:spPr>
          <a:xfrm>
            <a:off x="609600" y="1879600"/>
            <a:ext cx="4805680" cy="3901440"/>
          </a:xfrm>
          <a:prstGeom prst="rect">
            <a:avLst/>
          </a:prstGeom>
        </p:spPr>
        <p:txBody>
          <a:bodyPr/>
          <a:lstStyle>
            <a:lvl1pPr marL="568325" indent="-452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8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914400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4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260475" indent="-346075" algn="l" defTabSz="10302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0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7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5A39D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chemeClr val="bg2"/>
              </a:buClr>
            </a:pPr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Any user adding Purchases Clearing account to any transaction will throw the balancing off.</a:t>
            </a:r>
          </a:p>
          <a:p>
            <a:pPr marL="285750" indent="-285750">
              <a:buClr>
                <a:schemeClr val="bg2"/>
              </a:buClr>
            </a:pPr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Only two Transactions affect Purchases Clearing:</a:t>
            </a:r>
          </a:p>
          <a:p>
            <a:pPr marL="631825" lvl="1" indent="-285750">
              <a:buClr>
                <a:schemeClr val="bg2"/>
              </a:buClr>
            </a:pPr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Purchase order receiving</a:t>
            </a:r>
          </a:p>
          <a:p>
            <a:pPr marL="631825" lvl="1" indent="-285750">
              <a:buClr>
                <a:schemeClr val="bg2"/>
              </a:buClr>
            </a:pPr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Payable Transaction Entry (loading in the receipt)</a:t>
            </a:r>
          </a:p>
          <a:p>
            <a:pPr marL="285750" indent="-285750">
              <a:buClr>
                <a:schemeClr val="bg2"/>
              </a:buClr>
            </a:pPr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Run Query from KB article to find the Non-Normal transactions.</a:t>
            </a:r>
          </a:p>
          <a:p>
            <a:pPr>
              <a:buClr>
                <a:schemeClr val="tx2"/>
              </a:buClr>
            </a:pPr>
            <a:endParaRPr lang="en-US" dirty="0">
              <a:latin typeface="+mj-lt"/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D258AC1-6F50-A50D-DC56-0C8FFD55AA5C}"/>
              </a:ext>
            </a:extLst>
          </p:cNvPr>
          <p:cNvSpPr txBox="1">
            <a:spLocks/>
          </p:cNvSpPr>
          <p:nvPr/>
        </p:nvSpPr>
        <p:spPr>
          <a:xfrm>
            <a:off x="6019800" y="1879600"/>
            <a:ext cx="5085080" cy="3901440"/>
          </a:xfrm>
          <a:prstGeom prst="rect">
            <a:avLst/>
          </a:prstGeom>
        </p:spPr>
        <p:txBody>
          <a:bodyPr/>
          <a:lstStyle>
            <a:lvl1pPr marL="568325" indent="-452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46075" algn="l" rtl="0" eaLnBrk="1" fontAlgn="base" hangingPunct="1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−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475" indent="-346075" algn="l" defTabSz="1030288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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5A39D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multiple undeposited funds are being used, a transaction cannot have more than 1 undeposited funds as part of that transaction.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multiple undeposited funds are used in a transaction, only 1 side of the transaction will process.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 use a clearing account to move dollars from one </a:t>
            </a:r>
            <a:r>
              <a:rPr lang="en-CA" sz="1400" dirty="0" err="1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undep</a:t>
            </a:r>
            <a:r>
              <a:rPr lang="en-CA" sz="1400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funds account to the other.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undeposited funds is out of balance, create the journal entry to balance.  Contact support to run a script to clear the transaction from the Bank Account Deposit screen.</a:t>
            </a:r>
          </a:p>
          <a:p>
            <a:pPr marL="285750" indent="-285750">
              <a:buClr>
                <a:schemeClr val="bg2"/>
              </a:buClr>
            </a:pPr>
            <a:endParaRPr lang="en-US" sz="1400" dirty="0">
              <a:solidFill>
                <a:srgbClr val="2323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25FDCA-0AC5-DE12-CA13-8FF86AD01CAA}"/>
              </a:ext>
            </a:extLst>
          </p:cNvPr>
          <p:cNvSpPr txBox="1"/>
          <p:nvPr/>
        </p:nvSpPr>
        <p:spPr>
          <a:xfrm>
            <a:off x="609600" y="1339775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7">
              <a:spcBef>
                <a:spcPct val="20000"/>
              </a:spcBef>
              <a:buClr>
                <a:srgbClr val="2D94E0"/>
              </a:buClr>
            </a:pP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Purchases Clearing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FA2F37-E270-DA82-D7AD-7F50483A67BA}"/>
              </a:ext>
            </a:extLst>
          </p:cNvPr>
          <p:cNvSpPr txBox="1"/>
          <p:nvPr/>
        </p:nvSpPr>
        <p:spPr>
          <a:xfrm>
            <a:off x="6019801" y="1339775"/>
            <a:ext cx="4323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7">
              <a:spcBef>
                <a:spcPct val="20000"/>
              </a:spcBef>
              <a:buClr>
                <a:srgbClr val="2D94E0"/>
              </a:buClr>
            </a:pP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Undeposited Funds</a:t>
            </a:r>
          </a:p>
        </p:txBody>
      </p:sp>
    </p:spTree>
    <p:extLst>
      <p:ext uri="{BB962C8B-B14F-4D97-AF65-F5344CB8AC3E}">
        <p14:creationId xmlns:p14="http://schemas.microsoft.com/office/powerpoint/2010/main" val="160441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95180-FF3C-8DCC-22C0-48A32BDE9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Reconciling Tips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C5E31CC8-3E46-CF3B-F4E6-677A18567D3D}"/>
              </a:ext>
            </a:extLst>
          </p:cNvPr>
          <p:cNvSpPr txBox="1">
            <a:spLocks/>
          </p:cNvSpPr>
          <p:nvPr/>
        </p:nvSpPr>
        <p:spPr>
          <a:xfrm>
            <a:off x="609600" y="1879600"/>
            <a:ext cx="4805680" cy="3901440"/>
          </a:xfrm>
          <a:prstGeom prst="rect">
            <a:avLst/>
          </a:prstGeom>
        </p:spPr>
        <p:txBody>
          <a:bodyPr/>
          <a:lstStyle>
            <a:lvl1pPr marL="568325" indent="-452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8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914400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4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260475" indent="-346075" algn="l" defTabSz="10302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0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7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5A39D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chemeClr val="bg2"/>
              </a:buClr>
            </a:pPr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Determine if Sales Tax has been paid at the time of balancing/reconciliation.</a:t>
            </a:r>
          </a:p>
          <a:p>
            <a:pPr marL="631825" lvl="1" indent="-285750">
              <a:buClr>
                <a:schemeClr val="bg2"/>
              </a:buClr>
            </a:pPr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If Sales Tax is paid – Run Sales tax report for current period.</a:t>
            </a:r>
          </a:p>
          <a:p>
            <a:pPr marL="631825" lvl="1" indent="-285750">
              <a:buClr>
                <a:schemeClr val="bg2"/>
              </a:buClr>
            </a:pPr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If Sales Tax has not been paid – Run Sales tax report for all periods (including current) that would be involved in next sales tax payment.</a:t>
            </a:r>
          </a:p>
          <a:p>
            <a:pPr marL="631825" lvl="1" indent="-285750">
              <a:buClr>
                <a:schemeClr val="bg2"/>
              </a:buClr>
            </a:pPr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Compare Sales Tax report Tax Collected on Sales total to Sales Account Balance</a:t>
            </a:r>
          </a:p>
          <a:p>
            <a:pPr marL="285750" indent="-285750">
              <a:buClr>
                <a:schemeClr val="bg2"/>
              </a:buClr>
            </a:pPr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Review sales tax account detail for the periods to look for anomalies.</a:t>
            </a:r>
          </a:p>
          <a:p>
            <a:pPr marL="285750" indent="-285750">
              <a:buClr>
                <a:schemeClr val="bg2"/>
              </a:buClr>
            </a:pPr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If state allowed a discount, did the discount get recorded?</a:t>
            </a:r>
          </a:p>
          <a:p>
            <a:pPr>
              <a:buClr>
                <a:schemeClr val="tx2"/>
              </a:buClr>
            </a:pPr>
            <a:endParaRPr lang="en-US" dirty="0">
              <a:latin typeface="+mj-lt"/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49314824-198E-AE61-FA53-96E34986B74A}"/>
              </a:ext>
            </a:extLst>
          </p:cNvPr>
          <p:cNvSpPr txBox="1">
            <a:spLocks/>
          </p:cNvSpPr>
          <p:nvPr/>
        </p:nvSpPr>
        <p:spPr>
          <a:xfrm>
            <a:off x="6019800" y="1879600"/>
            <a:ext cx="5085080" cy="3901440"/>
          </a:xfrm>
          <a:prstGeom prst="rect">
            <a:avLst/>
          </a:prstGeom>
        </p:spPr>
        <p:txBody>
          <a:bodyPr/>
          <a:lstStyle>
            <a:lvl1pPr marL="568325" indent="-452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46075" algn="l" rtl="0" eaLnBrk="1" fontAlgn="base" hangingPunct="1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−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475" indent="-346075" algn="l" defTabSz="1030288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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5A39D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clearing accounts should maintain a zero-dollar balance.  If there is a balance, then a reconciliation needs to be done to determine what makes up the balance.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exception to zero-dollar would be timing.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 the Account Detail report, one month at a time to determine which transactions are making up the balance. (Process of Elimination).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at the Net Change. If zero, then that month is clear. Continue working backwards until all transactions are identified that is causing the balance.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the transactions to determine the action to take to clear.</a:t>
            </a:r>
          </a:p>
          <a:p>
            <a:pPr marL="285750" indent="-285750">
              <a:buClr>
                <a:schemeClr val="bg2"/>
              </a:buClr>
            </a:pPr>
            <a:endParaRPr lang="en-US" sz="1400" dirty="0">
              <a:solidFill>
                <a:srgbClr val="2323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935C69-B5C1-89BF-D4B4-1A60EA01184F}"/>
              </a:ext>
            </a:extLst>
          </p:cNvPr>
          <p:cNvSpPr txBox="1"/>
          <p:nvPr/>
        </p:nvSpPr>
        <p:spPr>
          <a:xfrm>
            <a:off x="609600" y="1339775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7">
              <a:spcBef>
                <a:spcPct val="20000"/>
              </a:spcBef>
              <a:buClr>
                <a:srgbClr val="2D94E0"/>
              </a:buClr>
            </a:pP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Sales Tax Payable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DB6404-258A-1E83-B3EC-383C58D5A3D8}"/>
              </a:ext>
            </a:extLst>
          </p:cNvPr>
          <p:cNvSpPr txBox="1"/>
          <p:nvPr/>
        </p:nvSpPr>
        <p:spPr>
          <a:xfrm>
            <a:off x="6019801" y="1339775"/>
            <a:ext cx="4323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7">
              <a:spcBef>
                <a:spcPct val="20000"/>
              </a:spcBef>
              <a:buClr>
                <a:srgbClr val="2D94E0"/>
              </a:buClr>
            </a:pP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999X Clearing Accounts</a:t>
            </a:r>
          </a:p>
        </p:txBody>
      </p:sp>
    </p:spTree>
    <p:extLst>
      <p:ext uri="{BB962C8B-B14F-4D97-AF65-F5344CB8AC3E}">
        <p14:creationId xmlns:p14="http://schemas.microsoft.com/office/powerpoint/2010/main" val="68252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XIS theme">
  <a:themeElements>
    <a:clrScheme name="Ideal">
      <a:dk1>
        <a:srgbClr val="363636"/>
      </a:dk1>
      <a:lt1>
        <a:srgbClr val="FFFFFF"/>
      </a:lt1>
      <a:dk2>
        <a:srgbClr val="004987"/>
      </a:dk2>
      <a:lt2>
        <a:srgbClr val="FED874"/>
      </a:lt2>
      <a:accent1>
        <a:srgbClr val="004987"/>
      </a:accent1>
      <a:accent2>
        <a:srgbClr val="FED874"/>
      </a:accent2>
      <a:accent3>
        <a:srgbClr val="F8AA00"/>
      </a:accent3>
      <a:accent4>
        <a:srgbClr val="363636"/>
      </a:accent4>
      <a:accent5>
        <a:srgbClr val="EA5044"/>
      </a:accent5>
      <a:accent6>
        <a:srgbClr val="388E3C"/>
      </a:accent6>
      <a:hlink>
        <a:srgbClr val="004987"/>
      </a:hlink>
      <a:folHlink>
        <a:srgbClr val="363636"/>
      </a:folHlink>
    </a:clrScheme>
    <a:fontScheme name="Custom 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EAB0774-A81E-437B-901B-C98E8285E1BD}" vid="{2568062E-7373-4101-919C-A44A8BB56A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D6775C401A1640A4B6CD356F6DB115" ma:contentTypeVersion="18" ma:contentTypeDescription="Create a new document." ma:contentTypeScope="" ma:versionID="d5b1180af3163315e3554cbe0618c46c">
  <xsd:schema xmlns:xsd="http://www.w3.org/2001/XMLSchema" xmlns:xs="http://www.w3.org/2001/XMLSchema" xmlns:p="http://schemas.microsoft.com/office/2006/metadata/properties" xmlns:ns2="9d4cd623-3799-4ddc-ada4-77011a1fbe38" xmlns:ns3="10aab84b-ebc1-4094-a9d9-1ee9be3db491" targetNamespace="http://schemas.microsoft.com/office/2006/metadata/properties" ma:root="true" ma:fieldsID="59cafd4d6e0f03a1fcd32b35e6e9844c" ns2:_="" ns3:_="">
    <xsd:import namespace="9d4cd623-3799-4ddc-ada4-77011a1fbe38"/>
    <xsd:import namespace="10aab84b-ebc1-4094-a9d9-1ee9be3db4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4cd623-3799-4ddc-ada4-77011a1fbe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fba1a00-cd55-4846-a578-cb419559460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aab84b-ebc1-4094-a9d9-1ee9be3db49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ae6d9d94-bf33-415a-b03d-5e901ef345b8}" ma:internalName="TaxCatchAll" ma:showField="CatchAllData" ma:web="10aab84b-ebc1-4094-a9d9-1ee9be3db4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d4cd623-3799-4ddc-ada4-77011a1fbe38">
      <Terms xmlns="http://schemas.microsoft.com/office/infopath/2007/PartnerControls"/>
    </lcf76f155ced4ddcb4097134ff3c332f>
    <TaxCatchAll xmlns="10aab84b-ebc1-4094-a9d9-1ee9be3db49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097742D-A339-49B8-BF65-FECA015021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4cd623-3799-4ddc-ada4-77011a1fbe38"/>
    <ds:schemaRef ds:uri="10aab84b-ebc1-4094-a9d9-1ee9be3db4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55CEADC-40EF-49F4-B02A-66FAF09278E5}">
  <ds:schemaRefs>
    <ds:schemaRef ds:uri="http://schemas.microsoft.com/office/2006/metadata/properties"/>
    <ds:schemaRef ds:uri="http://schemas.microsoft.com/office/infopath/2007/PartnerControls"/>
    <ds:schemaRef ds:uri="9d4cd623-3799-4ddc-ada4-77011a1fbe38"/>
    <ds:schemaRef ds:uri="10aab84b-ebc1-4094-a9d9-1ee9be3db491"/>
  </ds:schemaRefs>
</ds:datastoreItem>
</file>

<file path=customXml/itemProps3.xml><?xml version="1.0" encoding="utf-8"?>
<ds:datastoreItem xmlns:ds="http://schemas.openxmlformats.org/officeDocument/2006/customXml" ds:itemID="{CEB00430-5EAA-460B-A59F-378B70D90C94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65d02be-9231-4769-9120-8d7f799652db}" enabled="0" method="" siteId="{f65d02be-9231-4769-9120-8d7f799652d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AXIS_generic_2016_wide</Template>
  <TotalTime>24535</TotalTime>
  <Words>1146</Words>
  <Application>Microsoft Office PowerPoint</Application>
  <PresentationFormat>Widescreen</PresentationFormat>
  <Paragraphs>112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Cambria</vt:lpstr>
      <vt:lpstr>Franklin Gothic Book</vt:lpstr>
      <vt:lpstr>Wingdings</vt:lpstr>
      <vt:lpstr>AXIS theme</vt:lpstr>
      <vt:lpstr>PowerPoint Presentation</vt:lpstr>
      <vt:lpstr>Agenda</vt:lpstr>
      <vt:lpstr>Ideal Core Accounts</vt:lpstr>
      <vt:lpstr>Ideal Core Accounts</vt:lpstr>
      <vt:lpstr>Knowledge Base Article</vt:lpstr>
      <vt:lpstr>Reconciling Tips</vt:lpstr>
      <vt:lpstr>Reconciling Tips</vt:lpstr>
      <vt:lpstr>Reconciling Tips</vt:lpstr>
      <vt:lpstr>Reconciling Tips</vt:lpstr>
      <vt:lpstr>Revenue and COGS Reconciliation</vt:lpstr>
      <vt:lpstr>Keep on Reconciling</vt:lpstr>
      <vt:lpstr>Knowledge Base Resources</vt:lpstr>
      <vt:lpstr>PowerPoint Presentation</vt:lpstr>
    </vt:vector>
  </TitlesOfParts>
  <Company>Campana Systems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Your Title Here -- it can be 2 lines if you want</dc:title>
  <dc:creator>Mark Futterer</dc:creator>
  <cp:lastModifiedBy>Kseniya Savelyeva</cp:lastModifiedBy>
  <cp:revision>535</cp:revision>
  <cp:lastPrinted>2018-08-15T18:40:37Z</cp:lastPrinted>
  <dcterms:created xsi:type="dcterms:W3CDTF">2016-10-24T23:55:46Z</dcterms:created>
  <dcterms:modified xsi:type="dcterms:W3CDTF">2025-02-04T14:48:29Z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0x01010072D6775C401A1640A4B6CD356F6DB115</vt:lpwstr>
  </property>
  <property fmtid="{D5CDD505-2E9C-101B-9397-08002B2CF9AE}" pid="3" name="MediaServiceImageTags">
    <vt:lpwstr/>
  </property>
</Properties>
</file>