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12"/>
  </p:notesMasterIdLst>
  <p:handoutMasterIdLst>
    <p:handoutMasterId r:id="rId13"/>
  </p:handoutMasterIdLst>
  <p:sldIdLst>
    <p:sldId id="378" r:id="rId5"/>
    <p:sldId id="387" r:id="rId6"/>
    <p:sldId id="379" r:id="rId7"/>
    <p:sldId id="384" r:id="rId8"/>
    <p:sldId id="385" r:id="rId9"/>
    <p:sldId id="421" r:id="rId10"/>
    <p:sldId id="400" r:id="rId11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2784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7FEEB9-8FA2-2CF1-4087-2BC46327BD03}" name="Kseniya Savelyeva" initials="KS" userId="S::ksavelyeva@constellationdealer.com::61dfa266-1292-4dde-9989-92e37fd6a9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Savelyeva" initials="KS" lastIdx="5" clrIdx="0">
    <p:extLst>
      <p:ext uri="{19B8F6BF-5375-455C-9EA6-DF929625EA0E}">
        <p15:presenceInfo xmlns:p15="http://schemas.microsoft.com/office/powerpoint/2012/main" userId="S-1-5-21-1166330866-2158198270-2689449013-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9A1"/>
    <a:srgbClr val="001A3C"/>
    <a:srgbClr val="2D94E0"/>
    <a:srgbClr val="B9DEFC"/>
    <a:srgbClr val="EDF5FE"/>
    <a:srgbClr val="B9B9B9"/>
    <a:srgbClr val="232323"/>
    <a:srgbClr val="373A44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E4C53-FECA-4E22-9350-5E7EA79362EE}" v="6" dt="2025-02-04T14:55:32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66" autoAdjust="0"/>
  </p:normalViewPr>
  <p:slideViewPr>
    <p:cSldViewPr snapToGrid="0">
      <p:cViewPr varScale="1">
        <p:scale>
          <a:sx n="93" d="100"/>
          <a:sy n="93" d="100"/>
        </p:scale>
        <p:origin x="1212" y="66"/>
      </p:cViewPr>
      <p:guideLst>
        <p:guide orient="horz" pos="624"/>
        <p:guide pos="432"/>
        <p:guide orient="horz" pos="2784"/>
        <p:guide orient="horz" pos="2352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122" d="100"/>
          <a:sy n="122" d="100"/>
        </p:scale>
        <p:origin x="3846" y="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ya Savelyeva" userId="61dfa266-1292-4dde-9989-92e37fd6a96c" providerId="ADAL" clId="{775E4C53-FECA-4E22-9350-5E7EA79362EE}"/>
    <pc:docChg chg="addSld modSld">
      <pc:chgData name="Kseniya Savelyeva" userId="61dfa266-1292-4dde-9989-92e37fd6a96c" providerId="ADAL" clId="{775E4C53-FECA-4E22-9350-5E7EA79362EE}" dt="2025-02-04T14:55:36.231" v="15" actId="1076"/>
      <pc:docMkLst>
        <pc:docMk/>
      </pc:docMkLst>
      <pc:sldChg chg="addSp modSp add mod">
        <pc:chgData name="Kseniya Savelyeva" userId="61dfa266-1292-4dde-9989-92e37fd6a96c" providerId="ADAL" clId="{775E4C53-FECA-4E22-9350-5E7EA79362EE}" dt="2025-02-04T14:55:36.231" v="15" actId="1076"/>
        <pc:sldMkLst>
          <pc:docMk/>
          <pc:sldMk cId="1077675585" sldId="421"/>
        </pc:sldMkLst>
        <pc:spChg chg="mod">
          <ac:chgData name="Kseniya Savelyeva" userId="61dfa266-1292-4dde-9989-92e37fd6a96c" providerId="ADAL" clId="{775E4C53-FECA-4E22-9350-5E7EA79362EE}" dt="2025-02-04T14:55:30.727" v="13"/>
          <ac:spMkLst>
            <pc:docMk/>
            <pc:sldMk cId="1077675585" sldId="421"/>
            <ac:spMk id="6" creationId="{290C78FE-2368-C6A2-9AB3-74E0389F6911}"/>
          </ac:spMkLst>
        </pc:spChg>
        <pc:picChg chg="add mod">
          <ac:chgData name="Kseniya Savelyeva" userId="61dfa266-1292-4dde-9989-92e37fd6a96c" providerId="ADAL" clId="{775E4C53-FECA-4E22-9350-5E7EA79362EE}" dt="2025-02-04T14:55:36.231" v="15" actId="1076"/>
          <ac:picMkLst>
            <pc:docMk/>
            <pc:sldMk cId="1077675585" sldId="421"/>
            <ac:picMk id="2" creationId="{E66BA677-A98C-6AD9-2194-2F6BFECB1B6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84508CF-F35E-4706-9BA6-77B79739D350}" type="datetimeFigureOut">
              <a:rPr lang="en-US"/>
              <a:pPr>
                <a:defRPr/>
              </a:pPr>
              <a:t>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508FB5-316F-4A35-B1F0-6AB2FEB5A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7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7A26D-E782-4A23-BE45-60EE98FD9B72}" type="datetimeFigureOut">
              <a:rPr lang="en-US"/>
              <a:pPr>
                <a:defRPr/>
              </a:pPr>
              <a:t>2/4/2025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B2A7E-0BD1-4B2E-9C7E-29952F5650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9FA2-7B62-CA74-B7A2-FE973630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82C57-E6D4-7794-1BB2-A910785A4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6764C-74B0-00C4-BD4D-A95A7108F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9666-C0C8-D595-12E5-8DE9F954B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9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5AFAB17C-35D6-4B9D-9E7A-2C01A9E843E0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3D71890-B3CB-4FD8-834D-009164FB213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Tytuł 3">
            <a:extLst>
              <a:ext uri="{FF2B5EF4-FFF2-40B4-BE49-F238E27FC236}">
                <a16:creationId xmlns:a16="http://schemas.microsoft.com/office/drawing/2014/main" id="{EAB87C57-A24A-40AF-AB55-474978C5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8" name="Tytuł 3">
            <a:extLst>
              <a:ext uri="{FF2B5EF4-FFF2-40B4-BE49-F238E27FC236}">
                <a16:creationId xmlns:a16="http://schemas.microsoft.com/office/drawing/2014/main" id="{6C16F662-5664-479A-B220-CABCADD0FD75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E60A237-D655-4551-9317-77C28468972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40AADC7-9D6F-6E91-B17B-64D648516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5C5AE3-66A7-1806-4B30-09D62D9FE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79EF88-0D14-44C5-95DD-FD4BDA8BD4CB}"/>
              </a:ext>
            </a:extLst>
          </p:cNvPr>
          <p:cNvSpPr txBox="1">
            <a:spLocks/>
          </p:cNvSpPr>
          <p:nvPr userDrawn="1"/>
        </p:nvSpPr>
        <p:spPr>
          <a:xfrm>
            <a:off x="609601" y="1252901"/>
            <a:ext cx="5105400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258BBE-7AF6-480D-9B5E-BD8787F5F362}"/>
              </a:ext>
            </a:extLst>
          </p:cNvPr>
          <p:cNvSpPr txBox="1">
            <a:spLocks/>
          </p:cNvSpPr>
          <p:nvPr userDrawn="1"/>
        </p:nvSpPr>
        <p:spPr>
          <a:xfrm>
            <a:off x="5994401" y="1252901"/>
            <a:ext cx="5130799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50B8888E-9D9C-4AAE-8AE1-93023477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FE002C-AFB5-4CF5-81BC-766EA534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A398D2-66AE-4633-AA8A-C10308375B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AAA7E38-9519-1672-AF97-265D81816ED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2E4C9-129F-24B8-4F5C-814DBC2AA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385D1FB-2BB6-7875-0652-A51E52E780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EFD2A3-EF5F-4F56-B60D-483AD163C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16380"/>
            <a:ext cx="11074400" cy="4267200"/>
          </a:xfrm>
          <a:prstGeom prst="rect">
            <a:avLst/>
          </a:prstGeom>
        </p:spPr>
        <p:txBody>
          <a:bodyPr/>
          <a:lstStyle>
            <a:lvl1pPr marL="115887" indent="0">
              <a:buClr>
                <a:srgbClr val="2D94E0"/>
              </a:buClr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568325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914400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pl-PL" dirty="0" err="1"/>
              <a:t>Paragraph</a:t>
            </a:r>
            <a:r>
              <a:rPr lang="pl-PL" dirty="0"/>
              <a:t> </a:t>
            </a:r>
            <a:r>
              <a:rPr lang="pl-PL" dirty="0" err="1"/>
              <a:t>text</a:t>
            </a:r>
            <a:endParaRPr lang="en-US" dirty="0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540A7C48-B8F6-4A41-817E-C7AD1B69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CDD37F0-4689-486C-0BC1-C6BA7FAFC5EB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CFC53A-0FAB-3D5F-59B3-8D4734487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5E92059-3B77-1F10-BB03-3E90CAEF1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26936C94-584A-4267-8BBC-4B7B7E1A5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>
              <a:defRPr sz="4000" b="1" spc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F41FF0-2F10-A30F-F3C3-A76E8648C55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449C7D-F8C6-5139-9F53-F22DC0238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AB02914-322F-A931-690A-4DBFBD805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427728-C202-40A1-9A19-01DEF984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33800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 sz="45000" b="1" spc="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Questions</a:t>
            </a:r>
            <a:r>
              <a:rPr lang="pl-PL" sz="5400" dirty="0"/>
              <a:t>?</a:t>
            </a:r>
            <a:endParaRPr lang="en-US" sz="5400" dirty="0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1933522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9114BA-10F2-4096-95CF-78276C49245A}"/>
              </a:ext>
            </a:extLst>
          </p:cNvPr>
          <p:cNvSpPr/>
          <p:nvPr userDrawn="1"/>
        </p:nvSpPr>
        <p:spPr>
          <a:xfrm>
            <a:off x="-2569" y="-1"/>
            <a:ext cx="12194569" cy="6240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58DA13-EA99-4F89-ADC6-B207C3B4B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48888"/>
            <a:ext cx="12192000" cy="1143000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Thank</a:t>
            </a:r>
            <a:r>
              <a:rPr lang="pl-PL" sz="5400" dirty="0"/>
              <a:t> </a:t>
            </a:r>
            <a:r>
              <a:rPr lang="pl-PL" sz="5400" dirty="0" err="1"/>
              <a:t>you</a:t>
            </a:r>
            <a:r>
              <a:rPr lang="pl-PL" sz="5400" dirty="0"/>
              <a:t>!</a:t>
            </a:r>
            <a:endParaRPr lang="en-US" sz="5400" dirty="0"/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36449EC7-9C20-B223-5E74-141B2799FAB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876B454-DA97-FB97-7BD8-40342D82B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4530CE8-1662-27AF-81A3-8F632597B0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2326627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3">
            <a:extLst>
              <a:ext uri="{FF2B5EF4-FFF2-40B4-BE49-F238E27FC236}">
                <a16:creationId xmlns:a16="http://schemas.microsoft.com/office/drawing/2014/main" id="{2187B27A-6B8F-8A54-61B0-E36B4A594F2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14">
            <a:extLst>
              <a:ext uri="{FF2B5EF4-FFF2-40B4-BE49-F238E27FC236}">
                <a16:creationId xmlns:a16="http://schemas.microsoft.com/office/drawing/2014/main" id="{E8653041-0CEE-8C03-62C6-E0F49B302FE5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44DA222D-0FFD-5803-1591-7902F5F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9F268D28-5F07-95AE-565A-1B4766439469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8">
            <a:extLst>
              <a:ext uri="{FF2B5EF4-FFF2-40B4-BE49-F238E27FC236}">
                <a16:creationId xmlns:a16="http://schemas.microsoft.com/office/drawing/2014/main" id="{D01F005E-815E-7283-10A3-E4AD4231ED3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7222D4C-443E-452A-BA6D-C01A3E1E7D54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495E97E-DC21-A1A1-F36C-A00906CAB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8698746-EB33-739E-D3B5-A05FE6F17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3">
            <a:extLst>
              <a:ext uri="{FF2B5EF4-FFF2-40B4-BE49-F238E27FC236}">
                <a16:creationId xmlns:a16="http://schemas.microsoft.com/office/drawing/2014/main" id="{C5D1F2EF-A9CE-D97D-4C2B-09BA0F8302D8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4">
            <a:extLst>
              <a:ext uri="{FF2B5EF4-FFF2-40B4-BE49-F238E27FC236}">
                <a16:creationId xmlns:a16="http://schemas.microsoft.com/office/drawing/2014/main" id="{A43360DD-ACDE-BB9C-E2D0-8E87B8D4300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FECA556E-EDE8-AD00-8F3B-686DAE15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6FB0334D-F975-ABE5-7D9A-19D5D3FD92E8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3">
            <a:extLst>
              <a:ext uri="{FF2B5EF4-FFF2-40B4-BE49-F238E27FC236}">
                <a16:creationId xmlns:a16="http://schemas.microsoft.com/office/drawing/2014/main" id="{65396E91-8FF9-594F-FBC6-FB1C83C7F82C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A8A6397-A270-9174-A38B-C7488F55C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5FE191-AC43-47BC-5648-FAA171983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88115B-895F-63D0-56C1-952268403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544EC44-C0EB-0274-2CC9-D113A5788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E34128-3664-9E45-D034-D5EEC041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6042C77-EB6A-BF2C-B277-610181673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74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rgbClr val="2D94E0"/>
              </a:buClr>
              <a:buFont typeface="Arial" panose="020B0604020202020204" pitchFamily="34" charset="0"/>
              <a:buChar char="•"/>
              <a:defRPr sz="2800">
                <a:solidFill>
                  <a:srgbClr val="232323"/>
                </a:solidFill>
                <a:latin typeface="Franklin Gothic Book" panose="020B0503020102020204" pitchFamily="34" charset="0"/>
              </a:defRPr>
            </a:lvl1pPr>
            <a:lvl2pPr marL="914400" indent="-346075">
              <a:buClr>
                <a:srgbClr val="2D94E0"/>
              </a:buClr>
              <a:buFont typeface="Arial" panose="020B0604020202020204" pitchFamily="34" charset="0"/>
              <a:buChar char="•"/>
              <a:defRPr sz="2400"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1260475" indent="-346075">
              <a:buClr>
                <a:srgbClr val="2D94E0"/>
              </a:buClr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3B583081-1B9C-3CDF-EEB2-00F875570367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51A586-57CF-D5ED-DABF-EDB7E7614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595FA62-BE92-B16D-D089-CA39FE688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90C0FCDC-8301-8F5E-FAA3-F92AAEDF2EE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6B0DED-0FD0-1F4E-7046-B28B284DA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18069C-60C1-3C88-DC91-9624D64AE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>
            <a:extLst>
              <a:ext uri="{FF2B5EF4-FFF2-40B4-BE49-F238E27FC236}">
                <a16:creationId xmlns:a16="http://schemas.microsoft.com/office/drawing/2014/main" id="{62008CC5-EBAC-DA0A-70F9-2929376AB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25908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Name</a:t>
            </a:r>
            <a:endParaRPr lang="en-US" dirty="0"/>
          </a:p>
        </p:txBody>
      </p:sp>
      <p:sp>
        <p:nvSpPr>
          <p:cNvPr id="4" name="Symbol zastępczy tekstu 6">
            <a:extLst>
              <a:ext uri="{FF2B5EF4-FFF2-40B4-BE49-F238E27FC236}">
                <a16:creationId xmlns:a16="http://schemas.microsoft.com/office/drawing/2014/main" id="{CDF2C916-2914-2320-75D1-B2B5A9122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32766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2800" b="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5" name="Owal 1">
            <a:extLst>
              <a:ext uri="{FF2B5EF4-FFF2-40B4-BE49-F238E27FC236}">
                <a16:creationId xmlns:a16="http://schemas.microsoft.com/office/drawing/2014/main" id="{2DEFDF94-FDCA-438A-D4DC-FC297A7D8FE1}"/>
              </a:ext>
            </a:extLst>
          </p:cNvPr>
          <p:cNvSpPr/>
          <p:nvPr userDrawn="1"/>
        </p:nvSpPr>
        <p:spPr>
          <a:xfrm>
            <a:off x="3200400" y="2438400"/>
            <a:ext cx="1524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rostokąt 4">
            <a:extLst>
              <a:ext uri="{FF2B5EF4-FFF2-40B4-BE49-F238E27FC236}">
                <a16:creationId xmlns:a16="http://schemas.microsoft.com/office/drawing/2014/main" id="{48BDE8E6-4CEC-2A79-9479-A8253FBB81FE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A892494-071E-545B-2FA5-92632C18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2F55390-A6CC-8BC9-64D5-01E76F862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D6674B-1786-4E05-A8AF-E079348A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1pPr>
            <a:lvl2pPr marL="914400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j-lt"/>
              </a:defRPr>
            </a:lvl2pPr>
            <a:lvl3pPr marL="1260475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8447E3-85E3-44D1-BE52-0C947D314F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ytuł 3">
            <a:extLst>
              <a:ext uri="{FF2B5EF4-FFF2-40B4-BE49-F238E27FC236}">
                <a16:creationId xmlns:a16="http://schemas.microsoft.com/office/drawing/2014/main" id="{C49E9769-1588-4F8B-9840-103F42AE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A186FD6A-BF60-E96A-79BE-CD2B3A9F9EA2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717F4F7-F034-123C-2025-62793F01C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9EB3271-C0A3-9FC9-51DF-30EF56BA7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31" r:id="rId2"/>
    <p:sldLayoutId id="2147483932" r:id="rId3"/>
    <p:sldLayoutId id="2147483927" r:id="rId4"/>
    <p:sldLayoutId id="2147483935" r:id="rId5"/>
    <p:sldLayoutId id="2147483917" r:id="rId6"/>
    <p:sldLayoutId id="2147483934" r:id="rId7"/>
    <p:sldLayoutId id="2147483933" r:id="rId8"/>
    <p:sldLayoutId id="2147483929" r:id="rId9"/>
    <p:sldLayoutId id="2147483930" r:id="rId10"/>
    <p:sldLayoutId id="2147483905" r:id="rId11"/>
    <p:sldLayoutId id="2147483925" r:id="rId12"/>
    <p:sldLayoutId id="2147483924" r:id="rId13"/>
    <p:sldLayoutId id="2147483928" r:id="rId14"/>
    <p:sldLayoutId id="214748393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 kern="1200" spc="-100" baseline="0">
          <a:solidFill>
            <a:srgbClr val="00347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2pPr>
      <a:lvl3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3pPr>
      <a:lvl4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4pPr>
      <a:lvl5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568325" indent="-452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607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103028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idealsoftware.na3.teamsupport.com/knowledgeBase/14316967" TargetMode="External"/><Relationship Id="rId7" Type="http://schemas.openxmlformats.org/officeDocument/2006/relationships/image" Target="../media/image19.svg"/><Relationship Id="rId2" Type="http://schemas.openxmlformats.org/officeDocument/2006/relationships/hyperlink" Target="https://idealsoftware.na3.teamsupport.com/knowledgeBase/1431696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hyperlink" Target="https://idealsoftware.na3.teamsupport.com/knowledgeBase/22568147" TargetMode="External"/><Relationship Id="rId4" Type="http://schemas.openxmlformats.org/officeDocument/2006/relationships/hyperlink" Target="https://idealsoftware.na3.teamsupport.com/knowledgeBase/1431696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88083-C335-446C-C0B2-E161C3A0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F878762-41AF-705D-5ECB-BC50ABE75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1478" y="1828800"/>
            <a:ext cx="2226520" cy="747712"/>
          </a:xfrm>
          <a:prstGeom prst="rect">
            <a:avLst/>
          </a:prstGeom>
        </p:spPr>
      </p:pic>
      <p:sp>
        <p:nvSpPr>
          <p:cNvPr id="4" name="Tytuł 17">
            <a:extLst>
              <a:ext uri="{FF2B5EF4-FFF2-40B4-BE49-F238E27FC236}">
                <a16:creationId xmlns:a16="http://schemas.microsoft.com/office/drawing/2014/main" id="{5B3060E2-02B5-E37B-9D90-F0AE0B21010F}"/>
              </a:ext>
            </a:extLst>
          </p:cNvPr>
          <p:cNvSpPr txBox="1">
            <a:spLocks/>
          </p:cNvSpPr>
          <p:nvPr/>
        </p:nvSpPr>
        <p:spPr>
          <a:xfrm>
            <a:off x="685800" y="3646932"/>
            <a:ext cx="6103620" cy="19351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b="1" kern="1200" spc="0" baseline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800" noProof="0" dirty="0">
                <a:latin typeface="+mj-lt"/>
              </a:rPr>
              <a:t>Accounts Payable Success</a:t>
            </a:r>
          </a:p>
          <a:p>
            <a:pPr>
              <a:lnSpc>
                <a:spcPct val="100000"/>
              </a:lnSpc>
            </a:pPr>
            <a:r>
              <a:rPr lang="en-US" sz="2800" b="0" noProof="0" dirty="0">
                <a:solidFill>
                  <a:schemeClr val="accent2"/>
                </a:solidFill>
                <a:latin typeface="+mj-lt"/>
              </a:rPr>
              <a:t>Balancing, Reconciling, and Correcting with Confidence</a:t>
            </a:r>
          </a:p>
          <a:p>
            <a:pPr>
              <a:lnSpc>
                <a:spcPct val="100000"/>
              </a:lnSpc>
            </a:pPr>
            <a:endParaRPr lang="en-US" sz="105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b="0" noProof="0" dirty="0">
                <a:latin typeface="+mj-lt"/>
              </a:rPr>
              <a:t>February 2025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b="1" noProof="0" dirty="0">
                <a:solidFill>
                  <a:schemeClr val="bg1"/>
                </a:solidFill>
                <a:latin typeface="+mj-lt"/>
              </a:rPr>
              <a:t>Jeff </a:t>
            </a:r>
            <a:r>
              <a:rPr lang="en-US" sz="2000" b="1" noProof="0" dirty="0" err="1">
                <a:solidFill>
                  <a:schemeClr val="bg1"/>
                </a:solidFill>
                <a:latin typeface="+mj-lt"/>
              </a:rPr>
              <a:t>Plecity</a:t>
            </a:r>
            <a:r>
              <a:rPr lang="en-US" sz="2000" noProof="0" dirty="0">
                <a:solidFill>
                  <a:schemeClr val="bg1"/>
                </a:solidFill>
                <a:latin typeface="+mj-lt"/>
              </a:rPr>
              <a:t>, SR Implementation Specialist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4400" b="0" noProof="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F8A8D-721F-F331-6693-1599B49B4D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r="20109"/>
          <a:stretch/>
        </p:blipFill>
        <p:spPr>
          <a:xfrm>
            <a:off x="7620000" y="1752600"/>
            <a:ext cx="4572000" cy="5105400"/>
          </a:xfrm>
          <a:prstGeom prst="roundRect">
            <a:avLst>
              <a:gd name="adj" fmla="val 0"/>
            </a:avLst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BFAF97-C188-E1FB-07B6-8A9AA8BE3667}"/>
              </a:ext>
            </a:extLst>
          </p:cNvPr>
          <p:cNvSpPr txBox="1">
            <a:spLocks/>
          </p:cNvSpPr>
          <p:nvPr/>
        </p:nvSpPr>
        <p:spPr>
          <a:xfrm>
            <a:off x="122434" y="5551773"/>
            <a:ext cx="6297202" cy="6096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7D6CE2B-4F0E-830B-1586-67F1B3E32DA1}"/>
              </a:ext>
            </a:extLst>
          </p:cNvPr>
          <p:cNvSpPr txBox="1">
            <a:spLocks/>
          </p:cNvSpPr>
          <p:nvPr/>
        </p:nvSpPr>
        <p:spPr>
          <a:xfrm>
            <a:off x="113872" y="6161373"/>
            <a:ext cx="5105400" cy="6096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D0733-9E31-15B2-001D-D7602A5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+mj-lt"/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E37D11-1C2B-EDC6-425F-38DC99DBDFE9}"/>
              </a:ext>
            </a:extLst>
          </p:cNvPr>
          <p:cNvSpPr txBox="1">
            <a:spLocks/>
          </p:cNvSpPr>
          <p:nvPr/>
        </p:nvSpPr>
        <p:spPr>
          <a:xfrm>
            <a:off x="708884" y="2341645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2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5CD6F2-A437-D902-A194-4B20DBFD3D61}"/>
              </a:ext>
            </a:extLst>
          </p:cNvPr>
          <p:cNvSpPr txBox="1">
            <a:spLocks/>
          </p:cNvSpPr>
          <p:nvPr/>
        </p:nvSpPr>
        <p:spPr>
          <a:xfrm>
            <a:off x="708884" y="3131616"/>
            <a:ext cx="698400" cy="698400"/>
          </a:xfrm>
          <a:prstGeom prst="roundRect">
            <a:avLst>
              <a:gd name="adj" fmla="val 39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3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07BBCCF-2861-5764-859B-36D69A3E1F24}"/>
              </a:ext>
            </a:extLst>
          </p:cNvPr>
          <p:cNvSpPr txBox="1">
            <a:spLocks/>
          </p:cNvSpPr>
          <p:nvPr/>
        </p:nvSpPr>
        <p:spPr>
          <a:xfrm>
            <a:off x="1524000" y="1577740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noProof="0" dirty="0"/>
              <a:t>Transactions and Balancing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77E0E32-DC23-B054-5736-88C6AD4B3661}"/>
              </a:ext>
            </a:extLst>
          </p:cNvPr>
          <p:cNvSpPr txBox="1">
            <a:spLocks/>
          </p:cNvSpPr>
          <p:nvPr/>
        </p:nvSpPr>
        <p:spPr>
          <a:xfrm>
            <a:off x="708884" y="1577740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CE71E85-9F83-A1BF-20FE-35A039784491}"/>
              </a:ext>
            </a:extLst>
          </p:cNvPr>
          <p:cNvSpPr txBox="1">
            <a:spLocks/>
          </p:cNvSpPr>
          <p:nvPr/>
        </p:nvSpPr>
        <p:spPr>
          <a:xfrm>
            <a:off x="1524000" y="2364878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noProof="0" dirty="0"/>
              <a:t>Reconciling Supplier Balances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09EC89-4187-647A-E790-10A214BF581C}"/>
              </a:ext>
            </a:extLst>
          </p:cNvPr>
          <p:cNvSpPr txBox="1">
            <a:spLocks/>
          </p:cNvSpPr>
          <p:nvPr/>
        </p:nvSpPr>
        <p:spPr>
          <a:xfrm>
            <a:off x="1524000" y="3152016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noProof="0" dirty="0"/>
              <a:t>Making Corrections on Transactions </a:t>
            </a:r>
          </a:p>
        </p:txBody>
      </p:sp>
    </p:spTree>
    <p:extLst>
      <p:ext uri="{BB962C8B-B14F-4D97-AF65-F5344CB8AC3E}">
        <p14:creationId xmlns:p14="http://schemas.microsoft.com/office/powerpoint/2010/main" val="2833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BCA62-CA6D-BA0B-22EE-906F54FA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6637020" cy="4267200"/>
          </a:xfrm>
        </p:spPr>
        <p:txBody>
          <a:bodyPr/>
          <a:lstStyle/>
          <a:p>
            <a:pPr marL="342900" indent="-342900">
              <a:buClr>
                <a:schemeClr val="bg2"/>
              </a:buClr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Entry is ONLY for Parts &amp; Serialized Items</a:t>
            </a:r>
          </a:p>
          <a:p>
            <a:pPr marL="688975" lvl="1" indent="-342900">
              <a:buClr>
                <a:schemeClr val="bg2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Freight and Other Surcharges are Added to Payable Transaction Entry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bg2"/>
              </a:buClr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Payable Transaction Entry is Last Opportunity to Fix Receiving Cost and Quantities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Wait for Statements to Enter Invoices</a:t>
            </a:r>
          </a:p>
          <a:p>
            <a:pPr marL="688975" lvl="1" indent="-342900">
              <a:buClr>
                <a:schemeClr val="bg2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Advantage of Cash Requirements Report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bg2"/>
              </a:buClr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Credit Card Transactions</a:t>
            </a:r>
          </a:p>
          <a:p>
            <a:pPr marL="688975" lvl="1" indent="-342900">
              <a:buClr>
                <a:schemeClr val="bg2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in Using 2 Step or 1 Step Method</a:t>
            </a:r>
          </a:p>
          <a:p>
            <a:pPr marL="688975" lvl="1" indent="-342900">
              <a:buClr>
                <a:schemeClr val="bg2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Payment for 2 Step Method – Debit or Supplier Payment Entry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bg2"/>
              </a:buClr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Floorplan Inquiry Screen to Initiate Payment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7A66E9-50D3-A81D-1A49-5296D522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Transactions &amp; Balancing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F16C7-3E28-D200-A31B-9CD652315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r="21947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39518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56B4F94-496E-5573-0B07-B112422E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6530340" cy="4267200"/>
          </a:xfrm>
        </p:spPr>
        <p:txBody>
          <a:bodyPr/>
          <a:lstStyle/>
          <a:p>
            <a:pPr marL="342900" indent="-342900">
              <a:buClr>
                <a:schemeClr val="bg2"/>
              </a:buClr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Supplier Balance to On-Line Balances on a Regular Basis</a:t>
            </a:r>
          </a:p>
          <a:p>
            <a:pPr marL="688975" lvl="1" indent="-342900">
              <a:buClr>
                <a:schemeClr val="bg2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Wait for Statements for the First Balance Check</a:t>
            </a:r>
          </a:p>
          <a:p>
            <a:pPr marL="342900" lvl="1" indent="-342900">
              <a:buClr>
                <a:schemeClr val="bg2"/>
              </a:buClr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/>
              </a:buClr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Bank Reconciliation for Credit Card Liability</a:t>
            </a:r>
          </a:p>
          <a:p>
            <a:pPr marL="688975" lvl="1" indent="-342900">
              <a:buClr>
                <a:schemeClr val="bg2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Reconciling a Liability, Which makes Opening/Closing Balances a Negative Amount</a:t>
            </a:r>
          </a:p>
          <a:p>
            <a:pPr marL="342900" lvl="1" indent="-342900">
              <a:buClr>
                <a:schemeClr val="bg2"/>
              </a:buClr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/>
              </a:buClr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Reconcile Floorplan Balances on a Regular Basis</a:t>
            </a:r>
          </a:p>
          <a:p>
            <a:pPr marL="688975" lvl="1" indent="-342900">
              <a:buClr>
                <a:schemeClr val="bg2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Wait for Floorplan Rep to Show Up.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Supplier Reconciliation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0C004-0F45-A30F-7501-6C19C705B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6" r="21966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7275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13FEC-FCCB-8336-4C5D-4B3354AAA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9F0EC0F9-75C1-B307-2B23-57CF9D3C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Correcting AP Transactions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CE42E-E148-3AB9-C3A5-53F4174B4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1913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832BB6F-73BF-4E54-30FB-7514AFDD44CB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663702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Clr>
                <a:schemeClr val="bg2"/>
              </a:buClr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payment is good, don’t reverse the payment. 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 the AP Invoice by reversing and re-creating the invoice.</a:t>
            </a:r>
          </a:p>
          <a:p>
            <a:pPr marL="688975" lvl="1" indent="-342900">
              <a:buClr>
                <a:schemeClr val="bg2"/>
              </a:buClr>
            </a:pPr>
            <a:r>
              <a:rPr lang="en-C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Purchase Receipt List Current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Purchases Clearing Balance Detail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Adjust Inventory Out the Way it was Brought In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 AP and Floorplan Balances with Aging Report</a:t>
            </a:r>
          </a:p>
          <a:p>
            <a:pPr marL="688975" lvl="1" indent="-342900">
              <a:buClr>
                <a:schemeClr val="bg2"/>
              </a:buClr>
            </a:pPr>
            <a:r>
              <a:rPr lang="en-C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 journal entry between the subledgers to fix.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Transactions with Different Sub-Ledgers Cannot be Applied to One Another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E69B-D6BE-8996-1F8E-B6BAEC8E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0C78FE-2368-C6A2-9AB3-74E0389F6911}"/>
              </a:ext>
            </a:extLst>
          </p:cNvPr>
          <p:cNvSpPr txBox="1"/>
          <p:nvPr/>
        </p:nvSpPr>
        <p:spPr>
          <a:xfrm>
            <a:off x="1352233" y="1494662"/>
            <a:ext cx="6281466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2"/>
              </a:rPr>
              <a:t>Displaying Purchase Order Receipts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3"/>
              </a:rPr>
              <a:t>Creating Installment Payments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4"/>
              </a:rPr>
              <a:t>Reversing an Accounts Payable Transaction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5"/>
              </a:rPr>
              <a:t>How to handle Accounts Payable when paying a supplier by Credit Card or EFT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404391C-BC26-7D36-5E56-F4CC8487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Resources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A72B67-4E0E-4B21-0A3B-8173CDB89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885" y="1573012"/>
            <a:ext cx="424507" cy="356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9D602-7CF8-30BB-132E-FA2BB1D3C7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2725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72A990-D6B1-4631-71B1-60C54D481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885" y="2304532"/>
            <a:ext cx="424507" cy="3565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ED45569-828A-1082-CA59-570892805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885" y="3036052"/>
            <a:ext cx="424507" cy="35651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66BA677-A98C-6AD9-2194-2F6BFECB1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885" y="3767572"/>
            <a:ext cx="424507" cy="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7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XIS theme">
  <a:themeElements>
    <a:clrScheme name="Ideal">
      <a:dk1>
        <a:srgbClr val="363636"/>
      </a:dk1>
      <a:lt1>
        <a:srgbClr val="FFFFFF"/>
      </a:lt1>
      <a:dk2>
        <a:srgbClr val="004987"/>
      </a:dk2>
      <a:lt2>
        <a:srgbClr val="FED874"/>
      </a:lt2>
      <a:accent1>
        <a:srgbClr val="004987"/>
      </a:accent1>
      <a:accent2>
        <a:srgbClr val="FED874"/>
      </a:accent2>
      <a:accent3>
        <a:srgbClr val="F8AA00"/>
      </a:accent3>
      <a:accent4>
        <a:srgbClr val="363636"/>
      </a:accent4>
      <a:accent5>
        <a:srgbClr val="EA5044"/>
      </a:accent5>
      <a:accent6>
        <a:srgbClr val="388E3C"/>
      </a:accent6>
      <a:hlink>
        <a:srgbClr val="004987"/>
      </a:hlink>
      <a:folHlink>
        <a:srgbClr val="363636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AB0774-A81E-437B-901B-C98E8285E1BD}" vid="{2568062E-7373-4101-919C-A44A8BB56A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6775C401A1640A4B6CD356F6DB115" ma:contentTypeVersion="18" ma:contentTypeDescription="Create a new document." ma:contentTypeScope="" ma:versionID="d5b1180af3163315e3554cbe0618c46c">
  <xsd:schema xmlns:xsd="http://www.w3.org/2001/XMLSchema" xmlns:xs="http://www.w3.org/2001/XMLSchema" xmlns:p="http://schemas.microsoft.com/office/2006/metadata/properties" xmlns:ns2="9d4cd623-3799-4ddc-ada4-77011a1fbe38" xmlns:ns3="10aab84b-ebc1-4094-a9d9-1ee9be3db491" targetNamespace="http://schemas.microsoft.com/office/2006/metadata/properties" ma:root="true" ma:fieldsID="59cafd4d6e0f03a1fcd32b35e6e9844c" ns2:_="" ns3:_="">
    <xsd:import namespace="9d4cd623-3799-4ddc-ada4-77011a1fbe38"/>
    <xsd:import namespace="10aab84b-ebc1-4094-a9d9-1ee9be3db4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cd623-3799-4ddc-ada4-77011a1fbe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ba1a00-cd55-4846-a578-cb4195594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ab84b-ebc1-4094-a9d9-1ee9be3db4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6d9d94-bf33-415a-b03d-5e901ef345b8}" ma:internalName="TaxCatchAll" ma:showField="CatchAllData" ma:web="10aab84b-ebc1-4094-a9d9-1ee9be3db4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4cd623-3799-4ddc-ada4-77011a1fbe38">
      <Terms xmlns="http://schemas.microsoft.com/office/infopath/2007/PartnerControls"/>
    </lcf76f155ced4ddcb4097134ff3c332f>
    <TaxCatchAll xmlns="10aab84b-ebc1-4094-a9d9-1ee9be3db491" xsi:nil="true"/>
  </documentManagement>
</p:properties>
</file>

<file path=customXml/itemProps1.xml><?xml version="1.0" encoding="utf-8"?>
<ds:datastoreItem xmlns:ds="http://schemas.openxmlformats.org/officeDocument/2006/customXml" ds:itemID="{67CD1EAC-A177-470B-8FEC-C35F4AA33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cd623-3799-4ddc-ada4-77011a1fbe38"/>
    <ds:schemaRef ds:uri="10aab84b-ebc1-4094-a9d9-1ee9be3db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3ECA50-10D7-45EC-8143-0CDCB4C51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38EA8A-5333-48EE-A0F4-2A018843FFEC}">
  <ds:schemaRefs>
    <ds:schemaRef ds:uri="http://schemas.microsoft.com/office/2006/metadata/properties"/>
    <ds:schemaRef ds:uri="http://schemas.microsoft.com/office/infopath/2007/PartnerControls"/>
    <ds:schemaRef ds:uri="9d4cd623-3799-4ddc-ada4-77011a1fbe38"/>
    <ds:schemaRef ds:uri="10aab84b-ebc1-4094-a9d9-1ee9be3db4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AXIS_generic_2016_wide</Template>
  <TotalTime>26120</TotalTime>
  <Words>282</Words>
  <Application>Microsoft Office PowerPoint</Application>
  <PresentationFormat>Widescreen</PresentationFormat>
  <Paragraphs>51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Franklin Gothic Book</vt:lpstr>
      <vt:lpstr>Wingdings</vt:lpstr>
      <vt:lpstr>AXIS theme</vt:lpstr>
      <vt:lpstr>PowerPoint Presentation</vt:lpstr>
      <vt:lpstr>Agenda</vt:lpstr>
      <vt:lpstr>Transactions &amp; Balancing</vt:lpstr>
      <vt:lpstr>Supplier Reconciliation</vt:lpstr>
      <vt:lpstr>Correcting AP Transactions</vt:lpstr>
      <vt:lpstr>Knowledge Base Resources</vt:lpstr>
      <vt:lpstr>PowerPoint Presentation</vt:lpstr>
    </vt:vector>
  </TitlesOfParts>
  <Company>Campana Systems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 -- it can be 2 lines if you want</dc:title>
  <dc:creator>Mark Futterer</dc:creator>
  <cp:lastModifiedBy>Kseniya Savelyeva</cp:lastModifiedBy>
  <cp:revision>535</cp:revision>
  <cp:lastPrinted>2018-08-15T18:40:37Z</cp:lastPrinted>
  <dcterms:created xsi:type="dcterms:W3CDTF">2016-10-24T23:55:46Z</dcterms:created>
  <dcterms:modified xsi:type="dcterms:W3CDTF">2025-02-04T14:55:36Z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0x01010072D6775C401A1640A4B6CD356F6DB115</vt:lpwstr>
  </property>
  <property fmtid="{D5CDD505-2E9C-101B-9397-08002B2CF9AE}" pid="3" name="MediaServiceImageTags">
    <vt:lpwstr/>
  </property>
</Properties>
</file>