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15"/>
  </p:notesMasterIdLst>
  <p:handoutMasterIdLst>
    <p:handoutMasterId r:id="rId16"/>
  </p:handoutMasterIdLst>
  <p:sldIdLst>
    <p:sldId id="378" r:id="rId5"/>
    <p:sldId id="387" r:id="rId6"/>
    <p:sldId id="389" r:id="rId7"/>
    <p:sldId id="390" r:id="rId8"/>
    <p:sldId id="395" r:id="rId9"/>
    <p:sldId id="396" r:id="rId10"/>
    <p:sldId id="397" r:id="rId11"/>
    <p:sldId id="398" r:id="rId12"/>
    <p:sldId id="421" r:id="rId13"/>
    <p:sldId id="401" r:id="rId14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2784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ya Savelyeva" initials="KS" lastIdx="5" clrIdx="0">
    <p:extLst>
      <p:ext uri="{19B8F6BF-5375-455C-9EA6-DF929625EA0E}">
        <p15:presenceInfo xmlns:p15="http://schemas.microsoft.com/office/powerpoint/2012/main" userId="S-1-5-21-1166330866-2158198270-2689449013-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9A1"/>
    <a:srgbClr val="001A3C"/>
    <a:srgbClr val="2D94E0"/>
    <a:srgbClr val="B9DEFC"/>
    <a:srgbClr val="EDF5FE"/>
    <a:srgbClr val="B9B9B9"/>
    <a:srgbClr val="232323"/>
    <a:srgbClr val="373A44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A6FC5-2E11-4D22-88BB-5AC68CFA04FF}" v="13" dt="2025-02-04T14:37:54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166" autoAdjust="0"/>
  </p:normalViewPr>
  <p:slideViewPr>
    <p:cSldViewPr snapToGrid="0">
      <p:cViewPr varScale="1">
        <p:scale>
          <a:sx n="93" d="100"/>
          <a:sy n="93" d="100"/>
        </p:scale>
        <p:origin x="1212" y="78"/>
      </p:cViewPr>
      <p:guideLst>
        <p:guide orient="horz" pos="624"/>
        <p:guide pos="432"/>
        <p:guide orient="horz" pos="2784"/>
        <p:guide orient="horz" pos="2352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122" d="100"/>
          <a:sy n="122" d="100"/>
        </p:scale>
        <p:origin x="3846" y="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ya Savelyeva" userId="61dfa266-1292-4dde-9989-92e37fd6a96c" providerId="ADAL" clId="{1DDA6FC5-2E11-4D22-88BB-5AC68CFA04FF}"/>
    <pc:docChg chg="undo custSel addSld modSld">
      <pc:chgData name="Kseniya Savelyeva" userId="61dfa266-1292-4dde-9989-92e37fd6a96c" providerId="ADAL" clId="{1DDA6FC5-2E11-4D22-88BB-5AC68CFA04FF}" dt="2025-02-04T14:39:36.350" v="52" actId="207"/>
      <pc:docMkLst>
        <pc:docMk/>
      </pc:docMkLst>
      <pc:sldChg chg="modSp add mod">
        <pc:chgData name="Kseniya Savelyeva" userId="61dfa266-1292-4dde-9989-92e37fd6a96c" providerId="ADAL" clId="{1DDA6FC5-2E11-4D22-88BB-5AC68CFA04FF}" dt="2025-02-04T14:39:36.350" v="52" actId="207"/>
        <pc:sldMkLst>
          <pc:docMk/>
          <pc:sldMk cId="1077675585" sldId="421"/>
        </pc:sldMkLst>
        <pc:spChg chg="mod">
          <ac:chgData name="Kseniya Savelyeva" userId="61dfa266-1292-4dde-9989-92e37fd6a96c" providerId="ADAL" clId="{1DDA6FC5-2E11-4D22-88BB-5AC68CFA04FF}" dt="2025-02-04T14:39:36.350" v="52" actId="207"/>
          <ac:spMkLst>
            <pc:docMk/>
            <pc:sldMk cId="1077675585" sldId="421"/>
            <ac:spMk id="6" creationId="{290C78FE-2368-C6A2-9AB3-74E0389F6911}"/>
          </ac:spMkLst>
        </pc:spChg>
        <pc:picChg chg="mod">
          <ac:chgData name="Kseniya Savelyeva" userId="61dfa266-1292-4dde-9989-92e37fd6a96c" providerId="ADAL" clId="{1DDA6FC5-2E11-4D22-88BB-5AC68CFA04FF}" dt="2025-02-04T14:38:56.876" v="50" actId="1076"/>
          <ac:picMkLst>
            <pc:docMk/>
            <pc:sldMk cId="1077675585" sldId="421"/>
            <ac:picMk id="2" creationId="{5117C8EF-C349-65A9-07C0-3D5468AFA2E1}"/>
          </ac:picMkLst>
        </pc:picChg>
        <pc:picChg chg="mod">
          <ac:chgData name="Kseniya Savelyeva" userId="61dfa266-1292-4dde-9989-92e37fd6a96c" providerId="ADAL" clId="{1DDA6FC5-2E11-4D22-88BB-5AC68CFA04FF}" dt="2025-02-04T14:39:02.372" v="51" actId="1076"/>
          <ac:picMkLst>
            <pc:docMk/>
            <pc:sldMk cId="1077675585" sldId="421"/>
            <ac:picMk id="20" creationId="{9383EB9B-99D2-17AD-2C3B-6BCFEE1F8B4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84508CF-F35E-4706-9BA6-77B79739D350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508FB5-316F-4A35-B1F0-6AB2FEB5A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7A26D-E782-4A23-BE45-60EE98FD9B72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3B2A7E-0BD1-4B2E-9C7E-29952F56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89FA2-7B62-CA74-B7A2-FE973630D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82C57-E6D4-7794-1BB2-A910785A4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96764C-74B0-00C4-BD4D-A95A7108F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A9666-C0C8-D595-12E5-8DE9F954B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2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5AFAB17C-35D6-4B9D-9E7A-2C01A9E843E0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3D71890-B3CB-4FD8-834D-009164FB213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3">
            <a:extLst>
              <a:ext uri="{FF2B5EF4-FFF2-40B4-BE49-F238E27FC236}">
                <a16:creationId xmlns:a16="http://schemas.microsoft.com/office/drawing/2014/main" id="{EAB87C57-A24A-40AF-AB55-474978C5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8" name="Tytuł 3">
            <a:extLst>
              <a:ext uri="{FF2B5EF4-FFF2-40B4-BE49-F238E27FC236}">
                <a16:creationId xmlns:a16="http://schemas.microsoft.com/office/drawing/2014/main" id="{6C16F662-5664-479A-B220-CABCADD0FD75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0E60A237-D655-4551-9317-77C28468972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40AADC7-9D6F-6E91-B17B-64D648516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15C5AE3-66A7-1806-4B30-09D62D9FE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79EF88-0D14-44C5-95DD-FD4BDA8BD4CB}"/>
              </a:ext>
            </a:extLst>
          </p:cNvPr>
          <p:cNvSpPr txBox="1">
            <a:spLocks/>
          </p:cNvSpPr>
          <p:nvPr userDrawn="1"/>
        </p:nvSpPr>
        <p:spPr>
          <a:xfrm>
            <a:off x="609601" y="1252901"/>
            <a:ext cx="5105400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258BBE-7AF6-480D-9B5E-BD8787F5F362}"/>
              </a:ext>
            </a:extLst>
          </p:cNvPr>
          <p:cNvSpPr txBox="1">
            <a:spLocks/>
          </p:cNvSpPr>
          <p:nvPr userDrawn="1"/>
        </p:nvSpPr>
        <p:spPr>
          <a:xfrm>
            <a:off x="5994401" y="1252901"/>
            <a:ext cx="5130799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50B8888E-9D9C-4AAE-8AE1-93023477A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FE002C-AFB5-4CF5-81BC-766EA534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A398D2-66AE-4633-AA8A-C10308375BD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AAA7E38-9519-1672-AF97-265D81816ED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2E4C9-129F-24B8-4F5C-814DBC2AA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385D1FB-2BB6-7875-0652-A51E52E780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EFD2A3-EF5F-4F56-B60D-483AD163C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16380"/>
            <a:ext cx="11074400" cy="4267200"/>
          </a:xfrm>
          <a:prstGeom prst="rect">
            <a:avLst/>
          </a:prstGeom>
        </p:spPr>
        <p:txBody>
          <a:bodyPr/>
          <a:lstStyle>
            <a:lvl1pPr marL="115887" indent="0">
              <a:buClr>
                <a:srgbClr val="2D94E0"/>
              </a:buClr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568325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914400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pl-PL" dirty="0" err="1"/>
              <a:t>Paragraph</a:t>
            </a:r>
            <a:r>
              <a:rPr lang="pl-PL" dirty="0"/>
              <a:t> </a:t>
            </a:r>
            <a:r>
              <a:rPr lang="pl-PL" dirty="0" err="1"/>
              <a:t>text</a:t>
            </a:r>
            <a:endParaRPr lang="en-US" dirty="0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540A7C48-B8F6-4A41-817E-C7AD1B695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CDD37F0-4689-486C-0BC1-C6BA7FAFC5EB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CFC53A-0FAB-3D5F-59B3-8D4734487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5E92059-3B77-1F10-BB03-3E90CAEF1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26936C94-584A-4267-8BBC-4B7B7E1A5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>
              <a:defRPr sz="4000" b="1" spc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5F41FF0-2F10-A30F-F3C3-A76E8648C55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449C7D-F8C6-5139-9F53-F22DC0238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AB02914-322F-A931-690A-4DBFBD805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427728-C202-40A1-9A19-01DEF984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33800"/>
            <a:ext cx="12192000" cy="1143000"/>
          </a:xfrm>
          <a:prstGeom prst="rect">
            <a:avLst/>
          </a:prstGeom>
        </p:spPr>
        <p:txBody>
          <a:bodyPr/>
          <a:lstStyle>
            <a:lvl1pPr>
              <a:defRPr sz="45000" b="1" spc="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Questions</a:t>
            </a:r>
            <a:r>
              <a:rPr lang="pl-PL" sz="5400" dirty="0"/>
              <a:t>?</a:t>
            </a:r>
            <a:endParaRPr lang="en-US" sz="5400" dirty="0"/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9" y="1933522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9114BA-10F2-4096-95CF-78276C49245A}"/>
              </a:ext>
            </a:extLst>
          </p:cNvPr>
          <p:cNvSpPr/>
          <p:nvPr userDrawn="1"/>
        </p:nvSpPr>
        <p:spPr>
          <a:xfrm>
            <a:off x="-2569" y="-1"/>
            <a:ext cx="12194569" cy="6240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58DA13-EA99-4F89-ADC6-B207C3B4B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48888"/>
            <a:ext cx="12192000" cy="1143000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Thank</a:t>
            </a:r>
            <a:r>
              <a:rPr lang="pl-PL" sz="5400" dirty="0"/>
              <a:t> </a:t>
            </a:r>
            <a:r>
              <a:rPr lang="pl-PL" sz="5400" dirty="0" err="1"/>
              <a:t>you</a:t>
            </a:r>
            <a:r>
              <a:rPr lang="pl-PL" sz="5400" dirty="0"/>
              <a:t>!</a:t>
            </a:r>
            <a:endParaRPr lang="en-US" sz="5400" dirty="0"/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id="{36449EC7-9C20-B223-5E74-141B2799FAB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876B454-DA97-FB97-7BD8-40342D82B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4530CE8-1662-27AF-81A3-8F632597B0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9" y="2540275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13">
            <a:extLst>
              <a:ext uri="{FF2B5EF4-FFF2-40B4-BE49-F238E27FC236}">
                <a16:creationId xmlns:a16="http://schemas.microsoft.com/office/drawing/2014/main" id="{2187B27A-6B8F-8A54-61B0-E36B4A594F2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14">
            <a:extLst>
              <a:ext uri="{FF2B5EF4-FFF2-40B4-BE49-F238E27FC236}">
                <a16:creationId xmlns:a16="http://schemas.microsoft.com/office/drawing/2014/main" id="{E8653041-0CEE-8C03-62C6-E0F49B302FE5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44DA222D-0FFD-5803-1591-7902F5F4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9F268D28-5F07-95AE-565A-1B4766439469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8">
            <a:extLst>
              <a:ext uri="{FF2B5EF4-FFF2-40B4-BE49-F238E27FC236}">
                <a16:creationId xmlns:a16="http://schemas.microsoft.com/office/drawing/2014/main" id="{D01F005E-815E-7283-10A3-E4AD4231ED3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7222D4C-443E-452A-BA6D-C01A3E1E7D54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A495E97E-DC21-A1A1-F36C-A00906CAB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8698746-EB33-739E-D3B5-A05FE6F17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13">
            <a:extLst>
              <a:ext uri="{FF2B5EF4-FFF2-40B4-BE49-F238E27FC236}">
                <a16:creationId xmlns:a16="http://schemas.microsoft.com/office/drawing/2014/main" id="{C5D1F2EF-A9CE-D97D-4C2B-09BA0F8302D8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4">
            <a:extLst>
              <a:ext uri="{FF2B5EF4-FFF2-40B4-BE49-F238E27FC236}">
                <a16:creationId xmlns:a16="http://schemas.microsoft.com/office/drawing/2014/main" id="{A43360DD-ACDE-BB9C-E2D0-8E87B8D4300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FECA556E-EDE8-AD00-8F3B-686DAE15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6FB0334D-F975-ABE5-7D9A-19D5D3FD92E8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3">
            <a:extLst>
              <a:ext uri="{FF2B5EF4-FFF2-40B4-BE49-F238E27FC236}">
                <a16:creationId xmlns:a16="http://schemas.microsoft.com/office/drawing/2014/main" id="{65396E91-8FF9-594F-FBC6-FB1C83C7F82C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A8A6397-A270-9174-A38B-C7488F55C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45FE191-AC43-47BC-5648-FAA171983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688115B-895F-63D0-56C1-952268403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544EC44-C0EB-0274-2CC9-D113A5788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E34128-3664-9E45-D034-D5EEC0417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6042C77-EB6A-BF2C-B277-610181673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1074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rgbClr val="2D94E0"/>
              </a:buClr>
              <a:buFont typeface="Arial" panose="020B0604020202020204" pitchFamily="34" charset="0"/>
              <a:buChar char="•"/>
              <a:defRPr sz="2800">
                <a:solidFill>
                  <a:srgbClr val="232323"/>
                </a:solidFill>
                <a:latin typeface="Franklin Gothic Book" panose="020B0503020102020204" pitchFamily="34" charset="0"/>
              </a:defRPr>
            </a:lvl1pPr>
            <a:lvl2pPr marL="914400" indent="-346075">
              <a:buClr>
                <a:srgbClr val="2D94E0"/>
              </a:buClr>
              <a:buFont typeface="Arial" panose="020B0604020202020204" pitchFamily="34" charset="0"/>
              <a:buChar char="•"/>
              <a:defRPr sz="2400"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1260475" indent="-346075">
              <a:buClr>
                <a:srgbClr val="2D94E0"/>
              </a:buClr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3B583081-1B9C-3CDF-EEB2-00F875570367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C51A586-57CF-D5ED-DABF-EDB7E7614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595FA62-BE92-B16D-D089-CA39FE688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6" name="Prostokąt 4">
            <a:extLst>
              <a:ext uri="{FF2B5EF4-FFF2-40B4-BE49-F238E27FC236}">
                <a16:creationId xmlns:a16="http://schemas.microsoft.com/office/drawing/2014/main" id="{90C0FCDC-8301-8F5E-FAA3-F92AAEDF2EE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6B0DED-0FD0-1F4E-7046-B28B284DA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18069C-60C1-3C88-DC91-9624D64AE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>
            <a:extLst>
              <a:ext uri="{FF2B5EF4-FFF2-40B4-BE49-F238E27FC236}">
                <a16:creationId xmlns:a16="http://schemas.microsoft.com/office/drawing/2014/main" id="{62008CC5-EBAC-DA0A-70F9-2929376AB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25908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Name</a:t>
            </a:r>
            <a:endParaRPr lang="en-US" dirty="0"/>
          </a:p>
        </p:txBody>
      </p:sp>
      <p:sp>
        <p:nvSpPr>
          <p:cNvPr id="4" name="Symbol zastępczy tekstu 6">
            <a:extLst>
              <a:ext uri="{FF2B5EF4-FFF2-40B4-BE49-F238E27FC236}">
                <a16:creationId xmlns:a16="http://schemas.microsoft.com/office/drawing/2014/main" id="{CDF2C916-2914-2320-75D1-B2B5A9122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32766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2800" b="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5" name="Owal 1">
            <a:extLst>
              <a:ext uri="{FF2B5EF4-FFF2-40B4-BE49-F238E27FC236}">
                <a16:creationId xmlns:a16="http://schemas.microsoft.com/office/drawing/2014/main" id="{2DEFDF94-FDCA-438A-D4DC-FC297A7D8FE1}"/>
              </a:ext>
            </a:extLst>
          </p:cNvPr>
          <p:cNvSpPr/>
          <p:nvPr userDrawn="1"/>
        </p:nvSpPr>
        <p:spPr>
          <a:xfrm>
            <a:off x="3200400" y="2438400"/>
            <a:ext cx="15240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4">
            <a:extLst>
              <a:ext uri="{FF2B5EF4-FFF2-40B4-BE49-F238E27FC236}">
                <a16:creationId xmlns:a16="http://schemas.microsoft.com/office/drawing/2014/main" id="{48BDE8E6-4CEC-2A79-9479-A8253FBB81FE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A892494-071E-545B-2FA5-92632C18C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2F55390-A6CC-8BC9-64D5-01E76F8621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D6674B-1786-4E05-A8AF-E079348A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1pPr>
            <a:lvl2pPr marL="914400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j-lt"/>
              </a:defRPr>
            </a:lvl2pPr>
            <a:lvl3pPr marL="1260475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8447E3-85E3-44D1-BE52-0C947D314F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ytuł 3">
            <a:extLst>
              <a:ext uri="{FF2B5EF4-FFF2-40B4-BE49-F238E27FC236}">
                <a16:creationId xmlns:a16="http://schemas.microsoft.com/office/drawing/2014/main" id="{C49E9769-1588-4F8B-9840-103F42AE7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A186FD6A-BF60-E96A-79BE-CD2B3A9F9EA2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717F4F7-F034-123C-2025-62793F01C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9EB3271-C0A3-9FC9-51DF-30EF56BA70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31" r:id="rId2"/>
    <p:sldLayoutId id="2147483932" r:id="rId3"/>
    <p:sldLayoutId id="2147483927" r:id="rId4"/>
    <p:sldLayoutId id="2147483935" r:id="rId5"/>
    <p:sldLayoutId id="2147483917" r:id="rId6"/>
    <p:sldLayoutId id="2147483934" r:id="rId7"/>
    <p:sldLayoutId id="2147483933" r:id="rId8"/>
    <p:sldLayoutId id="2147483929" r:id="rId9"/>
    <p:sldLayoutId id="2147483930" r:id="rId10"/>
    <p:sldLayoutId id="2147483905" r:id="rId11"/>
    <p:sldLayoutId id="2147483925" r:id="rId12"/>
    <p:sldLayoutId id="2147483924" r:id="rId13"/>
    <p:sldLayoutId id="2147483928" r:id="rId14"/>
    <p:sldLayoutId id="214748393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 kern="1200" spc="-100" baseline="0">
          <a:solidFill>
            <a:srgbClr val="00347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2pPr>
      <a:lvl3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3pPr>
      <a:lvl4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4pPr>
      <a:lvl5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568325" indent="-4524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6075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346075" algn="l" defTabSz="103028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idealsoftware.na3.teamsupport.com/knowledgeBase/14317049" TargetMode="External"/><Relationship Id="rId7" Type="http://schemas.openxmlformats.org/officeDocument/2006/relationships/hyperlink" Target="https://idealsoftware.na3.teamsupport.com/knowledgeBase/14317054" TargetMode="External"/><Relationship Id="rId2" Type="http://schemas.openxmlformats.org/officeDocument/2006/relationships/hyperlink" Target="https://idealsoftware.na3.teamsupport.com/knowledgeBase/1431705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dealsoftware.na3.teamsupport.com/knowledgeBase/14317052" TargetMode="External"/><Relationship Id="rId5" Type="http://schemas.openxmlformats.org/officeDocument/2006/relationships/hyperlink" Target="https://idealsoftware.na3.teamsupport.com/knowledgeBase/14316934" TargetMode="External"/><Relationship Id="rId10" Type="http://schemas.openxmlformats.org/officeDocument/2006/relationships/image" Target="../media/image23.jpeg"/><Relationship Id="rId4" Type="http://schemas.openxmlformats.org/officeDocument/2006/relationships/hyperlink" Target="https://idealsoftware.na3.teamsupport.com/knowledgeBase/14317048" TargetMode="Externa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88083-C335-446C-C0B2-E161C3A06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A8BD354C-E92B-197D-446B-165444094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1478" y="1828800"/>
            <a:ext cx="2226520" cy="747712"/>
          </a:xfrm>
          <a:prstGeom prst="rect">
            <a:avLst/>
          </a:prstGeom>
        </p:spPr>
      </p:pic>
      <p:sp>
        <p:nvSpPr>
          <p:cNvPr id="8" name="Tytuł 17">
            <a:extLst>
              <a:ext uri="{FF2B5EF4-FFF2-40B4-BE49-F238E27FC236}">
                <a16:creationId xmlns:a16="http://schemas.microsoft.com/office/drawing/2014/main" id="{8489A3A3-15DA-525A-D3F3-EBA0226FE6AB}"/>
              </a:ext>
            </a:extLst>
          </p:cNvPr>
          <p:cNvSpPr txBox="1">
            <a:spLocks/>
          </p:cNvSpPr>
          <p:nvPr/>
        </p:nvSpPr>
        <p:spPr>
          <a:xfrm>
            <a:off x="685800" y="3124200"/>
            <a:ext cx="8229600" cy="19351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b="1" kern="1200" spc="0" baseline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800" dirty="0">
                <a:latin typeface="+mj-lt"/>
              </a:rPr>
              <a:t>Warranty Workflows: </a:t>
            </a:r>
            <a:endParaRPr lang="pl-PL" sz="48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800" b="0" dirty="0">
                <a:solidFill>
                  <a:schemeClr val="accent2"/>
                </a:solidFill>
                <a:latin typeface="+mj-lt"/>
              </a:rPr>
              <a:t>Setting Up, Processing Claims, </a:t>
            </a:r>
            <a:br>
              <a:rPr lang="pl-PL" sz="2800" b="0" dirty="0">
                <a:solidFill>
                  <a:schemeClr val="accent2"/>
                </a:solidFill>
                <a:latin typeface="+mj-lt"/>
              </a:rPr>
            </a:br>
            <a:r>
              <a:rPr lang="en-US" sz="2800" b="0" dirty="0">
                <a:solidFill>
                  <a:schemeClr val="accent2"/>
                </a:solidFill>
                <a:latin typeface="+mj-lt"/>
              </a:rPr>
              <a:t>and Reconciliation</a:t>
            </a:r>
            <a:br>
              <a:rPr lang="en-US" sz="1050" dirty="0">
                <a:latin typeface="+mj-lt"/>
              </a:rPr>
            </a:br>
            <a:endParaRPr lang="pl-PL" sz="105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pl-PL" sz="1050" b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pl-PL" sz="2000" b="0" dirty="0">
                <a:latin typeface="+mj-lt"/>
              </a:rPr>
              <a:t>February 2025</a:t>
            </a:r>
            <a:endParaRPr lang="en-US" sz="2000" b="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pl-PL" sz="2000" b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Katie Mitchell, Implementation Specialist</a:t>
            </a:r>
            <a:endParaRPr lang="pl-PL" sz="2000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98D29-781E-377A-F8F6-A26A01927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25869"/>
          <a:stretch/>
        </p:blipFill>
        <p:spPr>
          <a:xfrm>
            <a:off x="7620000" y="1752600"/>
            <a:ext cx="4572000" cy="5105400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39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DD0733-9E31-15B2-001D-D7602A5C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Agenda</a:t>
            </a:r>
            <a:endParaRPr lang="en-US" dirty="0">
              <a:latin typeface="+mj-lt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8A78971-DDE0-79AB-908F-81535E10477B}"/>
              </a:ext>
            </a:extLst>
          </p:cNvPr>
          <p:cNvSpPr txBox="1">
            <a:spLocks/>
          </p:cNvSpPr>
          <p:nvPr/>
        </p:nvSpPr>
        <p:spPr>
          <a:xfrm>
            <a:off x="708884" y="2454593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dirty="0"/>
              <a:t>2</a:t>
            </a:r>
            <a:r>
              <a:rPr kumimoji="0" lang="pl-PL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CA" sz="180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1E303-9BFA-FDE8-0341-911D62486379}"/>
              </a:ext>
            </a:extLst>
          </p:cNvPr>
          <p:cNvSpPr txBox="1">
            <a:spLocks/>
          </p:cNvSpPr>
          <p:nvPr/>
        </p:nvSpPr>
        <p:spPr>
          <a:xfrm>
            <a:off x="708884" y="3244564"/>
            <a:ext cx="698400" cy="698400"/>
          </a:xfrm>
          <a:prstGeom prst="roundRect">
            <a:avLst>
              <a:gd name="adj" fmla="val 3938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dirty="0"/>
              <a:t>3</a:t>
            </a:r>
            <a:r>
              <a:rPr kumimoji="0" lang="pl-PL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CA" sz="180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62C55-0024-2237-A59E-3083AF3A3B8F}"/>
              </a:ext>
            </a:extLst>
          </p:cNvPr>
          <p:cNvSpPr txBox="1">
            <a:spLocks/>
          </p:cNvSpPr>
          <p:nvPr/>
        </p:nvSpPr>
        <p:spPr>
          <a:xfrm>
            <a:off x="708884" y="4034535"/>
            <a:ext cx="698400" cy="698400"/>
          </a:xfrm>
          <a:prstGeom prst="roundRect">
            <a:avLst>
              <a:gd name="adj" fmla="val 4665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dirty="0"/>
              <a:t>4</a:t>
            </a:r>
            <a:r>
              <a:rPr kumimoji="0" lang="pl-PL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CA" sz="180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22968-0B2B-EFEC-7D42-66C84E2CE26B}"/>
              </a:ext>
            </a:extLst>
          </p:cNvPr>
          <p:cNvSpPr txBox="1">
            <a:spLocks/>
          </p:cNvSpPr>
          <p:nvPr/>
        </p:nvSpPr>
        <p:spPr>
          <a:xfrm>
            <a:off x="710248" y="4814035"/>
            <a:ext cx="698400" cy="698400"/>
          </a:xfrm>
          <a:prstGeom prst="roundRect">
            <a:avLst>
              <a:gd name="adj" fmla="val 612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5</a:t>
            </a:r>
            <a:r>
              <a:rPr kumimoji="0" lang="pl-PL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CA" sz="180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396EA44-F79F-B666-B492-275F08B17E15}"/>
              </a:ext>
            </a:extLst>
          </p:cNvPr>
          <p:cNvSpPr txBox="1">
            <a:spLocks/>
          </p:cNvSpPr>
          <p:nvPr/>
        </p:nvSpPr>
        <p:spPr>
          <a:xfrm>
            <a:off x="1524000" y="1690688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GB" sz="1700" dirty="0"/>
              <a:t>Benefits of Streamlined Workflows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BCDD33-ED34-7168-7830-FDA865181621}"/>
              </a:ext>
            </a:extLst>
          </p:cNvPr>
          <p:cNvSpPr txBox="1">
            <a:spLocks/>
          </p:cNvSpPr>
          <p:nvPr/>
        </p:nvSpPr>
        <p:spPr>
          <a:xfrm>
            <a:off x="708884" y="1690688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</a:t>
            </a:r>
            <a:endParaRPr kumimoji="0" lang="en-CA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E3FED88-DCF8-1B47-5E2F-8EC9BEF5DA1F}"/>
              </a:ext>
            </a:extLst>
          </p:cNvPr>
          <p:cNvSpPr txBox="1">
            <a:spLocks/>
          </p:cNvSpPr>
          <p:nvPr/>
        </p:nvSpPr>
        <p:spPr>
          <a:xfrm>
            <a:off x="1524000" y="2477826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GB" sz="1700" dirty="0"/>
              <a:t>Creating Warranty Claims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3229362-EC47-81FB-1496-BACDCB1D54E7}"/>
              </a:ext>
            </a:extLst>
          </p:cNvPr>
          <p:cNvSpPr txBox="1">
            <a:spLocks/>
          </p:cNvSpPr>
          <p:nvPr/>
        </p:nvSpPr>
        <p:spPr>
          <a:xfrm>
            <a:off x="1524000" y="3264964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GB" sz="1700" dirty="0"/>
              <a:t>Processing and Tracking Claims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886347E-0956-689F-FA02-E8FCDFDFCB17}"/>
              </a:ext>
            </a:extLst>
          </p:cNvPr>
          <p:cNvSpPr txBox="1">
            <a:spLocks/>
          </p:cNvSpPr>
          <p:nvPr/>
        </p:nvSpPr>
        <p:spPr>
          <a:xfrm>
            <a:off x="1524000" y="4052102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GB" sz="1700" dirty="0"/>
              <a:t>Reconciling Warranty Claims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1567D3B-CBE6-E575-D16F-85051CB4A08B}"/>
              </a:ext>
            </a:extLst>
          </p:cNvPr>
          <p:cNvSpPr txBox="1">
            <a:spLocks/>
          </p:cNvSpPr>
          <p:nvPr/>
        </p:nvSpPr>
        <p:spPr>
          <a:xfrm>
            <a:off x="1524000" y="4839238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dirty="0"/>
              <a:t>Setting Up Warrantors and Defaults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833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95C93-5F4B-E0EC-FE22-F3B8C293E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223E7F-C3CB-C390-ED8D-402A5C07C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dirty="0"/>
              <a:t>Why Streamline Warranty Workflows?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EB23D27-9371-ADDB-32DE-621002AE4ECA}"/>
              </a:ext>
            </a:extLst>
          </p:cNvPr>
          <p:cNvSpPr txBox="1">
            <a:spLocks/>
          </p:cNvSpPr>
          <p:nvPr/>
        </p:nvSpPr>
        <p:spPr>
          <a:xfrm>
            <a:off x="495038" y="1385472"/>
            <a:ext cx="11037964" cy="1325563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Key Outcomes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30F6B26-4A85-0488-BD5A-22026906591F}"/>
              </a:ext>
            </a:extLst>
          </p:cNvPr>
          <p:cNvSpPr txBox="1">
            <a:spLocks/>
          </p:cNvSpPr>
          <p:nvPr/>
        </p:nvSpPr>
        <p:spPr>
          <a:xfrm>
            <a:off x="609599" y="1816812"/>
            <a:ext cx="10972802" cy="1325563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Reduction in claim rejections with proper setup and tracking.</a:t>
            </a:r>
          </a:p>
          <a:p>
            <a:pPr marL="285750" indent="-28575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Faster reimbursement timelines.</a:t>
            </a:r>
          </a:p>
          <a:p>
            <a:pPr marL="285750" indent="-28575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Reduction in administrative time spent on follow-ups.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1B9D4-8610-68D5-7C4D-EF680DA86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35377" b="2732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26363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ED672-A693-D491-6969-520701464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AF4C77-0140-8E4A-4453-1609E620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dirty="0"/>
              <a:t>Creating Warranty Claims in IDEAL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4C5DE6-CAD8-D4D6-8E5B-38AF6BAE5547}"/>
              </a:ext>
            </a:extLst>
          </p:cNvPr>
          <p:cNvSpPr txBox="1">
            <a:spLocks/>
          </p:cNvSpPr>
          <p:nvPr/>
        </p:nvSpPr>
        <p:spPr>
          <a:xfrm>
            <a:off x="685800" y="1385472"/>
            <a:ext cx="11037964" cy="419879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1.  Starting a Claim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7BACDC7-71FE-C0FD-3813-EE72FF0B7723}"/>
              </a:ext>
            </a:extLst>
          </p:cNvPr>
          <p:cNvSpPr txBox="1">
            <a:spLocks/>
          </p:cNvSpPr>
          <p:nvPr/>
        </p:nvSpPr>
        <p:spPr>
          <a:xfrm>
            <a:off x="685800" y="3405143"/>
            <a:ext cx="10972802" cy="476755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Warr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column in the Jobs tab to allocate charges to the Warrantor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3695412-5727-E53A-F342-0D2D68215D2A}"/>
              </a:ext>
            </a:extLst>
          </p:cNvPr>
          <p:cNvSpPr txBox="1">
            <a:spLocks/>
          </p:cNvSpPr>
          <p:nvPr/>
        </p:nvSpPr>
        <p:spPr>
          <a:xfrm>
            <a:off x="685800" y="2821403"/>
            <a:ext cx="11037964" cy="419879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2.  Assigning Parts and Labor: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8165405-92E8-AE07-45B2-5466727FD9CD}"/>
              </a:ext>
            </a:extLst>
          </p:cNvPr>
          <p:cNvSpPr txBox="1">
            <a:spLocks/>
          </p:cNvSpPr>
          <p:nvPr/>
        </p:nvSpPr>
        <p:spPr>
          <a:xfrm>
            <a:off x="685800" y="1915719"/>
            <a:ext cx="10972802" cy="741823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Open a Work Order and click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Warranty &gt; Add Claim.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Select Warrantor, enter Claim Number, and attach documentation.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24F14D-8924-D6FF-32DC-EF091597FFA7}"/>
              </a:ext>
            </a:extLst>
          </p:cNvPr>
          <p:cNvSpPr txBox="1">
            <a:spLocks/>
          </p:cNvSpPr>
          <p:nvPr/>
        </p:nvSpPr>
        <p:spPr>
          <a:xfrm>
            <a:off x="685800" y="4576005"/>
            <a:ext cx="10972802" cy="1325563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Customer and Warrantor → Both entities are invoiced.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Customer Only → Warrantor charges remain due.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Warrantor Only → Customer charges remain due.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9AB4504-AD63-BEC3-AA41-51BE3F800E03}"/>
              </a:ext>
            </a:extLst>
          </p:cNvPr>
          <p:cNvSpPr txBox="1">
            <a:spLocks/>
          </p:cNvSpPr>
          <p:nvPr/>
        </p:nvSpPr>
        <p:spPr>
          <a:xfrm>
            <a:off x="685800" y="3992266"/>
            <a:ext cx="11037964" cy="58374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3.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Invoice Options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F7487-724B-5ACA-C159-CCBF00108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6" r="21936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26635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F3498-E786-1A08-4435-16F2CB152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D3B05-E765-2B46-E272-3CEA8608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dirty="0"/>
              <a:t>Processing and Tracking Claims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D2608A5-837D-3999-8F02-6C6DC81D5375}"/>
              </a:ext>
            </a:extLst>
          </p:cNvPr>
          <p:cNvSpPr txBox="1">
            <a:spLocks/>
          </p:cNvSpPr>
          <p:nvPr/>
        </p:nvSpPr>
        <p:spPr>
          <a:xfrm>
            <a:off x="685800" y="1385473"/>
            <a:ext cx="11037964" cy="369548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1. Submitting Claims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0A1B07F-982E-30B5-2642-E458BB28A37D}"/>
              </a:ext>
            </a:extLst>
          </p:cNvPr>
          <p:cNvSpPr txBox="1">
            <a:spLocks/>
          </p:cNvSpPr>
          <p:nvPr/>
        </p:nvSpPr>
        <p:spPr>
          <a:xfrm>
            <a:off x="685800" y="3616719"/>
            <a:ext cx="10972802" cy="1325563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Work Orders &gt; Reports &gt; Warranty Claim List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Monitor submitted claims and their current status.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98F63B1-C27B-6A66-D214-E961856AC1CA}"/>
              </a:ext>
            </a:extLst>
          </p:cNvPr>
          <p:cNvSpPr txBox="1">
            <a:spLocks/>
          </p:cNvSpPr>
          <p:nvPr/>
        </p:nvSpPr>
        <p:spPr>
          <a:xfrm>
            <a:off x="685800" y="2821403"/>
            <a:ext cx="11037964" cy="369549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2. Tracking Claims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B2EDFDD-E67C-B5A5-191F-903A7AA12567}"/>
              </a:ext>
            </a:extLst>
          </p:cNvPr>
          <p:cNvSpPr txBox="1">
            <a:spLocks/>
          </p:cNvSpPr>
          <p:nvPr/>
        </p:nvSpPr>
        <p:spPr>
          <a:xfrm>
            <a:off x="685800" y="1915719"/>
            <a:ext cx="10972802" cy="714465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Complete the Work Order and change its status 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Invoice the claim to submit it for reimbursement.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12F939CF-C4B8-8F1D-9EB7-BAF8AA02CDCB}"/>
              </a:ext>
            </a:extLst>
          </p:cNvPr>
          <p:cNvSpPr txBox="1">
            <a:spLocks/>
          </p:cNvSpPr>
          <p:nvPr/>
        </p:nvSpPr>
        <p:spPr>
          <a:xfrm>
            <a:off x="685800" y="3305614"/>
            <a:ext cx="10972802" cy="311105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Warranty Claim List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F2163-2B39-AB02-F79F-11D35AB52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2" r="20562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13522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86AD9-DFC3-AA37-8B43-D00653CA1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358404-FC51-5CD1-6057-B01600A9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dirty="0"/>
              <a:t>Reconciling Warranty Claims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DB6C65D-44EB-2C96-2C96-2EC4E3B49715}"/>
              </a:ext>
            </a:extLst>
          </p:cNvPr>
          <p:cNvSpPr txBox="1">
            <a:spLocks/>
          </p:cNvSpPr>
          <p:nvPr/>
        </p:nvSpPr>
        <p:spPr>
          <a:xfrm>
            <a:off x="685800" y="1385473"/>
            <a:ext cx="11037964" cy="469076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1. Reconciliation Process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A4AB225-BCF6-3A8C-BE77-E0C5FCE3DDD1}"/>
              </a:ext>
            </a:extLst>
          </p:cNvPr>
          <p:cNvSpPr txBox="1">
            <a:spLocks/>
          </p:cNvSpPr>
          <p:nvPr/>
        </p:nvSpPr>
        <p:spPr>
          <a:xfrm>
            <a:off x="685800" y="3405144"/>
            <a:ext cx="10972802" cy="263586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IDEAL creates adjustment invoices using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WARADJP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(parts) and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WARADJL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(labor).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8AC3D22-2276-8B8A-1E33-7E4B39DA3105}"/>
              </a:ext>
            </a:extLst>
          </p:cNvPr>
          <p:cNvSpPr txBox="1">
            <a:spLocks/>
          </p:cNvSpPr>
          <p:nvPr/>
        </p:nvSpPr>
        <p:spPr>
          <a:xfrm>
            <a:off x="685800" y="2821403"/>
            <a:ext cx="11037964" cy="367869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2.</a:t>
            </a:r>
            <a:r>
              <a:rPr kumimoji="0" lang="pl-PL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Handling Discrepancies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1D5042B-5589-3455-5039-EBD32808602E}"/>
              </a:ext>
            </a:extLst>
          </p:cNvPr>
          <p:cNvSpPr txBox="1">
            <a:spLocks/>
          </p:cNvSpPr>
          <p:nvPr/>
        </p:nvSpPr>
        <p:spPr>
          <a:xfrm>
            <a:off x="685800" y="1915719"/>
            <a:ext cx="10972802" cy="741823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Applications &gt; Work Orders &gt; Warranty Claim Reconciliation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Match reimbursed amounts to submitted claims in the Active Claims tab.</a:t>
            </a:r>
          </a:p>
          <a:p>
            <a:pPr marL="0" indent="0">
              <a:buClr>
                <a:schemeClr val="bg2"/>
              </a:buClr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1723569-4537-2022-C2CB-C96E4B745956}"/>
              </a:ext>
            </a:extLst>
          </p:cNvPr>
          <p:cNvSpPr txBox="1">
            <a:spLocks/>
          </p:cNvSpPr>
          <p:nvPr/>
        </p:nvSpPr>
        <p:spPr>
          <a:xfrm>
            <a:off x="685800" y="3992266"/>
            <a:ext cx="11037964" cy="36787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3.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Invoice Options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BDB600D-AC54-FB2C-22F8-4275E1E38764}"/>
              </a:ext>
            </a:extLst>
          </p:cNvPr>
          <p:cNvSpPr txBox="1">
            <a:spLocks/>
          </p:cNvSpPr>
          <p:nvPr/>
        </p:nvSpPr>
        <p:spPr>
          <a:xfrm>
            <a:off x="685800" y="4887111"/>
            <a:ext cx="10972802" cy="90409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&gt; Work Orders &gt; Warranty Claim Inquiry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open and reconciled claims.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BB4A8-72C4-6982-F84A-B85E2609F45E}"/>
              </a:ext>
            </a:extLst>
          </p:cNvPr>
          <p:cNvSpPr txBox="1">
            <a:spLocks/>
          </p:cNvSpPr>
          <p:nvPr/>
        </p:nvSpPr>
        <p:spPr>
          <a:xfrm>
            <a:off x="685800" y="4576005"/>
            <a:ext cx="10972802" cy="311105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Warranty Claim List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24097-DC09-AAC4-4658-6E28F7612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r="50887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243839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CFA22-4547-043B-D9CD-48A8C643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C8BE79-9E49-AF89-332F-51778DB5C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dirty="0"/>
              <a:t>Setting Up Warrantors and Defaults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772CCDFE-FB84-81AE-41D8-87B26BAB7AE7}"/>
              </a:ext>
            </a:extLst>
          </p:cNvPr>
          <p:cNvSpPr txBox="1">
            <a:spLocks/>
          </p:cNvSpPr>
          <p:nvPr/>
        </p:nvSpPr>
        <p:spPr>
          <a:xfrm>
            <a:off x="685800" y="1385472"/>
            <a:ext cx="11037964" cy="474099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1. </a:t>
            </a:r>
            <a:r>
              <a:rPr kumimoji="0" lang="pl-PL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Adding/Editing Warrantors: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FE21669-36B4-5EAB-D39E-AB0EF0DAD9A1}"/>
              </a:ext>
            </a:extLst>
          </p:cNvPr>
          <p:cNvSpPr txBox="1">
            <a:spLocks/>
          </p:cNvSpPr>
          <p:nvPr/>
        </p:nvSpPr>
        <p:spPr>
          <a:xfrm>
            <a:off x="685800" y="3571519"/>
            <a:ext cx="10972802" cy="790743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Applications &gt; Work Orders &gt; Options &gt; Set Defaults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Configure: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Accounts Receivable for warranty credits.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Accounts Payable for reconciliations.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2BF516A-04D7-3ACB-44E8-EFA82D5E1D76}"/>
              </a:ext>
            </a:extLst>
          </p:cNvPr>
          <p:cNvSpPr txBox="1">
            <a:spLocks/>
          </p:cNvSpPr>
          <p:nvPr/>
        </p:nvSpPr>
        <p:spPr>
          <a:xfrm>
            <a:off x="685800" y="3097420"/>
            <a:ext cx="11037964" cy="474099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2.</a:t>
            </a:r>
            <a:r>
              <a:rPr kumimoji="0" lang="pl-PL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Set Reconciliation Defaults: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2BFFE65-0271-43EC-6E4B-94E6B147D021}"/>
              </a:ext>
            </a:extLst>
          </p:cNvPr>
          <p:cNvSpPr txBox="1">
            <a:spLocks/>
          </p:cNvSpPr>
          <p:nvPr/>
        </p:nvSpPr>
        <p:spPr>
          <a:xfrm>
            <a:off x="685800" y="1915719"/>
            <a:ext cx="10972802" cy="1181701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Applications &gt; Work Orders &gt; Warrantors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Enter: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Warrantor ID, name, contact info.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Adjustment products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WARADJP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for parts,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WARADJL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for labor).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94F99D0-B3C3-4794-5FCB-04A315218DEE}"/>
              </a:ext>
            </a:extLst>
          </p:cNvPr>
          <p:cNvSpPr txBox="1">
            <a:spLocks/>
          </p:cNvSpPr>
          <p:nvPr/>
        </p:nvSpPr>
        <p:spPr>
          <a:xfrm>
            <a:off x="685800" y="4551636"/>
            <a:ext cx="11037964" cy="500478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3. </a:t>
            </a:r>
            <a:r>
              <a:rPr kumimoji="0" lang="pl-PL" altLang="en-US" sz="20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Reports</a:t>
            </a:r>
            <a:r>
              <a:rPr kumimoji="0" lang="pl-PL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for Setup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7270730-F597-26F9-368D-8F931CEEC041}"/>
              </a:ext>
            </a:extLst>
          </p:cNvPr>
          <p:cNvSpPr txBox="1">
            <a:spLocks/>
          </p:cNvSpPr>
          <p:nvPr/>
        </p:nvSpPr>
        <p:spPr>
          <a:xfrm>
            <a:off x="685800" y="5446480"/>
            <a:ext cx="10972802" cy="620091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&gt; Work Orders &gt; Reports &gt; Warrantor List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Warrantor information for accuracy.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5D53C-3429-FA04-A78C-D0A95BA3B058}"/>
              </a:ext>
            </a:extLst>
          </p:cNvPr>
          <p:cNvSpPr txBox="1">
            <a:spLocks/>
          </p:cNvSpPr>
          <p:nvPr/>
        </p:nvSpPr>
        <p:spPr>
          <a:xfrm>
            <a:off x="685800" y="5135375"/>
            <a:ext cx="10972802" cy="337153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Warranty List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FC536-1B42-64B8-3DD3-F98D4ED8C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7" r="21977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31009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7446B-10EA-EBD0-3A75-36E054CC7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03C37D43-9B7C-3AA6-9C55-BF6236D3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929419"/>
          </a:xfrm>
        </p:spPr>
        <p:txBody>
          <a:bodyPr/>
          <a:lstStyle/>
          <a:p>
            <a:r>
              <a:rPr lang="en-US" sz="4000" dirty="0"/>
              <a:t>Next Steps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A353306-220E-0FB2-D09C-1D1A2D8710FF}"/>
              </a:ext>
            </a:extLst>
          </p:cNvPr>
          <p:cNvSpPr txBox="1">
            <a:spLocks/>
          </p:cNvSpPr>
          <p:nvPr/>
        </p:nvSpPr>
        <p:spPr>
          <a:xfrm>
            <a:off x="495038" y="1385472"/>
            <a:ext cx="7173310" cy="2043528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indent="-457200">
              <a:buClrTx/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Verify Warrantor setup using the Warrantor List Report.</a:t>
            </a:r>
          </a:p>
          <a:p>
            <a:pPr marL="573087" indent="-457200">
              <a:buClrTx/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Run the Warranty Claim List Report weekly.</a:t>
            </a:r>
          </a:p>
          <a:p>
            <a:pPr marL="573087" indent="-457200">
              <a:buClrTx/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Reconcile claims regularly using the Warranty Claim Inquiry screen.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E3AF59-9FC5-A19D-1A1C-61AD4FE44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7" r="38185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53599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1E69B-D6BE-8996-1F8E-B6BAEC8E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0C78FE-2368-C6A2-9AB3-74E0389F6911}"/>
              </a:ext>
            </a:extLst>
          </p:cNvPr>
          <p:cNvSpPr txBox="1"/>
          <p:nvPr/>
        </p:nvSpPr>
        <p:spPr>
          <a:xfrm>
            <a:off x="1352233" y="1494662"/>
            <a:ext cx="6281466" cy="415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Creating Warranty Claims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Invoicing a Warranty Claim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Warranty Claim Inquiry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Applying Warranty Claim Reimbursements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Adding New Warrantors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+mj-lt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Warranty Claim Reconciliation Setup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404391C-BC26-7D36-5E56-F4CC8487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 Resources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A72B67-4E0E-4B21-0A3B-8173CDB897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6885" y="1573012"/>
            <a:ext cx="424507" cy="356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69D602-7CF8-30BB-132E-FA2BB1D3C7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42725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A72A990-D6B1-4631-71B1-60C54D481A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6885" y="2304532"/>
            <a:ext cx="424507" cy="35651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ED45569-828A-1082-CA59-5708928051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6885" y="3036052"/>
            <a:ext cx="424507" cy="35651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383EB9B-99D2-17AD-2C3B-6BCFEE1F8B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6885" y="5257960"/>
            <a:ext cx="424507" cy="35651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117C8EF-C349-65A9-07C0-3D5468AFA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441" y="4517324"/>
            <a:ext cx="424507" cy="35651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576948C-EDD0-A4CA-7F94-37DC7C75DB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442" y="3776688"/>
            <a:ext cx="424507" cy="3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XIS theme">
  <a:themeElements>
    <a:clrScheme name="Ideal">
      <a:dk1>
        <a:srgbClr val="363636"/>
      </a:dk1>
      <a:lt1>
        <a:srgbClr val="FFFFFF"/>
      </a:lt1>
      <a:dk2>
        <a:srgbClr val="004987"/>
      </a:dk2>
      <a:lt2>
        <a:srgbClr val="FED874"/>
      </a:lt2>
      <a:accent1>
        <a:srgbClr val="004987"/>
      </a:accent1>
      <a:accent2>
        <a:srgbClr val="FED874"/>
      </a:accent2>
      <a:accent3>
        <a:srgbClr val="F8AA00"/>
      </a:accent3>
      <a:accent4>
        <a:srgbClr val="363636"/>
      </a:accent4>
      <a:accent5>
        <a:srgbClr val="EA5044"/>
      </a:accent5>
      <a:accent6>
        <a:srgbClr val="388E3C"/>
      </a:accent6>
      <a:hlink>
        <a:srgbClr val="004987"/>
      </a:hlink>
      <a:folHlink>
        <a:srgbClr val="363636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EAB0774-A81E-437B-901B-C98E8285E1BD}" vid="{2568062E-7373-4101-919C-A44A8BB56A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D6775C401A1640A4B6CD356F6DB115" ma:contentTypeVersion="18" ma:contentTypeDescription="Create a new document." ma:contentTypeScope="" ma:versionID="d5b1180af3163315e3554cbe0618c46c">
  <xsd:schema xmlns:xsd="http://www.w3.org/2001/XMLSchema" xmlns:xs="http://www.w3.org/2001/XMLSchema" xmlns:p="http://schemas.microsoft.com/office/2006/metadata/properties" xmlns:ns2="9d4cd623-3799-4ddc-ada4-77011a1fbe38" xmlns:ns3="10aab84b-ebc1-4094-a9d9-1ee9be3db491" targetNamespace="http://schemas.microsoft.com/office/2006/metadata/properties" ma:root="true" ma:fieldsID="59cafd4d6e0f03a1fcd32b35e6e9844c" ns2:_="" ns3:_="">
    <xsd:import namespace="9d4cd623-3799-4ddc-ada4-77011a1fbe38"/>
    <xsd:import namespace="10aab84b-ebc1-4094-a9d9-1ee9be3db4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cd623-3799-4ddc-ada4-77011a1fbe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ba1a00-cd55-4846-a578-cb41955946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ab84b-ebc1-4094-a9d9-1ee9be3db4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6d9d94-bf33-415a-b03d-5e901ef345b8}" ma:internalName="TaxCatchAll" ma:showField="CatchAllData" ma:web="10aab84b-ebc1-4094-a9d9-1ee9be3db4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4cd623-3799-4ddc-ada4-77011a1fbe38">
      <Terms xmlns="http://schemas.microsoft.com/office/infopath/2007/PartnerControls"/>
    </lcf76f155ced4ddcb4097134ff3c332f>
    <TaxCatchAll xmlns="10aab84b-ebc1-4094-a9d9-1ee9be3db491" xsi:nil="true"/>
  </documentManagement>
</p:properties>
</file>

<file path=customXml/itemProps1.xml><?xml version="1.0" encoding="utf-8"?>
<ds:datastoreItem xmlns:ds="http://schemas.openxmlformats.org/officeDocument/2006/customXml" ds:itemID="{512B4E5A-1467-41F7-85A6-9C78FA7AD3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96E0E-12DB-4AA4-BFE4-9C0B6593E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cd623-3799-4ddc-ada4-77011a1fbe38"/>
    <ds:schemaRef ds:uri="10aab84b-ebc1-4094-a9d9-1ee9be3db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51009A-9FEE-4743-B867-0A546EBA036E}">
  <ds:schemaRefs>
    <ds:schemaRef ds:uri="http://schemas.microsoft.com/office/2006/metadata/properties"/>
    <ds:schemaRef ds:uri="http://schemas.microsoft.com/office/infopath/2007/PartnerControls"/>
    <ds:schemaRef ds:uri="9d4cd623-3799-4ddc-ada4-77011a1fbe38"/>
    <ds:schemaRef ds:uri="10aab84b-ebc1-4094-a9d9-1ee9be3db4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AXIS_generic_2016_wide</Template>
  <TotalTime>24472</TotalTime>
  <Words>431</Words>
  <Application>Microsoft Office PowerPoint</Application>
  <PresentationFormat>Widescreen</PresentationFormat>
  <Paragraphs>79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Franklin Gothic Book</vt:lpstr>
      <vt:lpstr>Wingdings</vt:lpstr>
      <vt:lpstr>AXIS theme</vt:lpstr>
      <vt:lpstr>PowerPoint Presentation</vt:lpstr>
      <vt:lpstr>Agenda</vt:lpstr>
      <vt:lpstr>Why Streamline Warranty Workflows?</vt:lpstr>
      <vt:lpstr>Creating Warranty Claims in IDEAL</vt:lpstr>
      <vt:lpstr>Processing and Tracking Claims</vt:lpstr>
      <vt:lpstr>Reconciling Warranty Claims</vt:lpstr>
      <vt:lpstr>Setting Up Warrantors and Defaults</vt:lpstr>
      <vt:lpstr>Next Steps</vt:lpstr>
      <vt:lpstr>Knowledge Base Resources</vt:lpstr>
      <vt:lpstr>PowerPoint Presentation</vt:lpstr>
    </vt:vector>
  </TitlesOfParts>
  <Company>Campana Systems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 -- it can be 2 lines if you want</dc:title>
  <dc:creator>Mark Futterer</dc:creator>
  <cp:lastModifiedBy>Kseniya Savelyeva</cp:lastModifiedBy>
  <cp:revision>561</cp:revision>
  <cp:lastPrinted>2018-08-15T18:40:37Z</cp:lastPrinted>
  <dcterms:created xsi:type="dcterms:W3CDTF">2016-10-24T23:55:46Z</dcterms:created>
  <dcterms:modified xsi:type="dcterms:W3CDTF">2025-02-04T14:39:42Z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0x01010072D6775C401A1640A4B6CD356F6DB115</vt:lpwstr>
  </property>
  <property fmtid="{D5CDD505-2E9C-101B-9397-08002B2CF9AE}" pid="3" name="MediaServiceImageTags">
    <vt:lpwstr/>
  </property>
</Properties>
</file>