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34"/>
  </p:notesMasterIdLst>
  <p:handoutMasterIdLst>
    <p:handoutMasterId r:id="rId35"/>
  </p:handoutMasterIdLst>
  <p:sldIdLst>
    <p:sldId id="378" r:id="rId5"/>
    <p:sldId id="387" r:id="rId6"/>
    <p:sldId id="401" r:id="rId7"/>
    <p:sldId id="331" r:id="rId8"/>
    <p:sldId id="299" r:id="rId9"/>
    <p:sldId id="300" r:id="rId10"/>
    <p:sldId id="419" r:id="rId11"/>
    <p:sldId id="301" r:id="rId12"/>
    <p:sldId id="332" r:id="rId13"/>
    <p:sldId id="402" r:id="rId14"/>
    <p:sldId id="403" r:id="rId15"/>
    <p:sldId id="404" r:id="rId16"/>
    <p:sldId id="405" r:id="rId17"/>
    <p:sldId id="406" r:id="rId18"/>
    <p:sldId id="407" r:id="rId19"/>
    <p:sldId id="420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21" r:id="rId32"/>
    <p:sldId id="400" r:id="rId33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2784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7FEEB9-8FA2-2CF1-4087-2BC46327BD03}" name="Kseniya Savelyeva" initials="KS" userId="S::ksavelyeva@constellationdealer.com::61dfa266-1292-4dde-9989-92e37fd6a9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Savelyeva" initials="KS" lastIdx="5" clrIdx="0">
    <p:extLst>
      <p:ext uri="{19B8F6BF-5375-455C-9EA6-DF929625EA0E}">
        <p15:presenceInfo xmlns:p15="http://schemas.microsoft.com/office/powerpoint/2012/main" userId="S-1-5-21-1166330866-2158198270-2689449013-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9A1"/>
    <a:srgbClr val="001A3C"/>
    <a:srgbClr val="2D94E0"/>
    <a:srgbClr val="B9DEFC"/>
    <a:srgbClr val="EDF5FE"/>
    <a:srgbClr val="B9B9B9"/>
    <a:srgbClr val="232323"/>
    <a:srgbClr val="373A44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166" autoAdjust="0"/>
  </p:normalViewPr>
  <p:slideViewPr>
    <p:cSldViewPr snapToGrid="0">
      <p:cViewPr varScale="1">
        <p:scale>
          <a:sx n="93" d="100"/>
          <a:sy n="93" d="100"/>
        </p:scale>
        <p:origin x="1212" y="66"/>
      </p:cViewPr>
      <p:guideLst>
        <p:guide orient="horz" pos="624"/>
        <p:guide pos="432"/>
        <p:guide orient="horz" pos="2784"/>
        <p:guide orient="horz" pos="2352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122" d="100"/>
          <a:sy n="122" d="100"/>
        </p:scale>
        <p:origin x="3846" y="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84508CF-F35E-4706-9BA6-77B79739D350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508FB5-316F-4A35-B1F0-6AB2FEB5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A26D-E782-4A23-BE45-60EE98FD9B72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B2A7E-0BD1-4B2E-9C7E-29952F56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9FA2-7B62-CA74-B7A2-FE973630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82C57-E6D4-7794-1BB2-A910785A4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6764C-74B0-00C4-BD4D-A95A7108F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9666-C0C8-D595-12E5-8DE9F954B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9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5AFAB17C-35D6-4B9D-9E7A-2C01A9E843E0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3D71890-B3CB-4FD8-834D-009164FB213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3">
            <a:extLst>
              <a:ext uri="{FF2B5EF4-FFF2-40B4-BE49-F238E27FC236}">
                <a16:creationId xmlns:a16="http://schemas.microsoft.com/office/drawing/2014/main" id="{EAB87C57-A24A-40AF-AB55-474978C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8" name="Tytuł 3">
            <a:extLst>
              <a:ext uri="{FF2B5EF4-FFF2-40B4-BE49-F238E27FC236}">
                <a16:creationId xmlns:a16="http://schemas.microsoft.com/office/drawing/2014/main" id="{6C16F662-5664-479A-B220-CABCADD0FD75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E60A237-D655-4551-9317-77C28468972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0AADC7-9D6F-6E91-B17B-64D648516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5C5AE3-66A7-1806-4B30-09D62D9FE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9EF88-0D14-44C5-95DD-FD4BDA8BD4CB}"/>
              </a:ext>
            </a:extLst>
          </p:cNvPr>
          <p:cNvSpPr txBox="1">
            <a:spLocks/>
          </p:cNvSpPr>
          <p:nvPr userDrawn="1"/>
        </p:nvSpPr>
        <p:spPr>
          <a:xfrm>
            <a:off x="609601" y="1252901"/>
            <a:ext cx="5105400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258BBE-7AF6-480D-9B5E-BD8787F5F362}"/>
              </a:ext>
            </a:extLst>
          </p:cNvPr>
          <p:cNvSpPr txBox="1">
            <a:spLocks/>
          </p:cNvSpPr>
          <p:nvPr userDrawn="1"/>
        </p:nvSpPr>
        <p:spPr>
          <a:xfrm>
            <a:off x="5994401" y="1252901"/>
            <a:ext cx="5130799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50B8888E-9D9C-4AAE-8AE1-93023477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FE002C-AFB5-4CF5-81BC-766EA534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A398D2-66AE-4633-AA8A-C10308375B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AAA7E38-9519-1672-AF97-265D81816ED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2E4C9-129F-24B8-4F5C-814DBC2AA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385D1FB-2BB6-7875-0652-A51E52E780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EFD2A3-EF5F-4F56-B60D-483AD163C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16380"/>
            <a:ext cx="11074400" cy="4267200"/>
          </a:xfrm>
          <a:prstGeom prst="rect">
            <a:avLst/>
          </a:prstGeom>
        </p:spPr>
        <p:txBody>
          <a:bodyPr/>
          <a:lstStyle>
            <a:lvl1pPr marL="115887" indent="0">
              <a:buClr>
                <a:srgbClr val="2D94E0"/>
              </a:buClr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568325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914400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pl-PL" dirty="0" err="1"/>
              <a:t>Paragraph</a:t>
            </a:r>
            <a:r>
              <a:rPr lang="pl-PL" dirty="0"/>
              <a:t> </a:t>
            </a:r>
            <a:r>
              <a:rPr lang="pl-PL" dirty="0" err="1"/>
              <a:t>text</a:t>
            </a:r>
            <a:endParaRPr lang="en-US" dirty="0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540A7C48-B8F6-4A41-817E-C7AD1B69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CDD37F0-4689-486C-0BC1-C6BA7FAFC5EB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CFC53A-0FAB-3D5F-59B3-8D4734487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5E92059-3B77-1F10-BB03-3E90CAEF1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26936C94-584A-4267-8BBC-4B7B7E1A5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>
              <a:defRPr sz="4000" b="1" spc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F41FF0-2F10-A30F-F3C3-A76E8648C55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449C7D-F8C6-5139-9F53-F22DC0238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B02914-322F-A931-690A-4DBFBD805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427728-C202-40A1-9A19-01DEF984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33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 sz="45000" b="1" spc="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Questions</a:t>
            </a:r>
            <a:r>
              <a:rPr lang="pl-PL" sz="5400" dirty="0"/>
              <a:t>?</a:t>
            </a:r>
            <a:endParaRPr lang="en-US" sz="5400" dirty="0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1933522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9114BA-10F2-4096-95CF-78276C49245A}"/>
              </a:ext>
            </a:extLst>
          </p:cNvPr>
          <p:cNvSpPr/>
          <p:nvPr userDrawn="1"/>
        </p:nvSpPr>
        <p:spPr>
          <a:xfrm>
            <a:off x="-2569" y="-1"/>
            <a:ext cx="12194569" cy="6240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58DA13-EA99-4F89-ADC6-B207C3B4B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48888"/>
            <a:ext cx="12192000" cy="1143000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Thank</a:t>
            </a:r>
            <a:r>
              <a:rPr lang="pl-PL" sz="5400" dirty="0"/>
              <a:t> </a:t>
            </a:r>
            <a:r>
              <a:rPr lang="pl-PL" sz="5400" dirty="0" err="1"/>
              <a:t>you</a:t>
            </a:r>
            <a:r>
              <a:rPr lang="pl-PL" sz="5400" dirty="0"/>
              <a:t>!</a:t>
            </a:r>
            <a:endParaRPr lang="en-US" sz="5400" dirty="0"/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36449EC7-9C20-B223-5E74-141B2799FAB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876B454-DA97-FB97-7BD8-40342D82B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4530CE8-1662-27AF-81A3-8F632597B0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8" y="2436829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2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3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3">
            <a:extLst>
              <a:ext uri="{FF2B5EF4-FFF2-40B4-BE49-F238E27FC236}">
                <a16:creationId xmlns:a16="http://schemas.microsoft.com/office/drawing/2014/main" id="{2187B27A-6B8F-8A54-61B0-E36B4A594F2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14">
            <a:extLst>
              <a:ext uri="{FF2B5EF4-FFF2-40B4-BE49-F238E27FC236}">
                <a16:creationId xmlns:a16="http://schemas.microsoft.com/office/drawing/2014/main" id="{E8653041-0CEE-8C03-62C6-E0F49B302FE5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44DA222D-0FFD-5803-1591-7902F5F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9F268D28-5F07-95AE-565A-1B4766439469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8">
            <a:extLst>
              <a:ext uri="{FF2B5EF4-FFF2-40B4-BE49-F238E27FC236}">
                <a16:creationId xmlns:a16="http://schemas.microsoft.com/office/drawing/2014/main" id="{D01F005E-815E-7283-10A3-E4AD4231ED3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7222D4C-443E-452A-BA6D-C01A3E1E7D54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495E97E-DC21-A1A1-F36C-A00906CAB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698746-EB33-739E-D3B5-A05FE6F17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3">
            <a:extLst>
              <a:ext uri="{FF2B5EF4-FFF2-40B4-BE49-F238E27FC236}">
                <a16:creationId xmlns:a16="http://schemas.microsoft.com/office/drawing/2014/main" id="{C5D1F2EF-A9CE-D97D-4C2B-09BA0F8302D8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4">
            <a:extLst>
              <a:ext uri="{FF2B5EF4-FFF2-40B4-BE49-F238E27FC236}">
                <a16:creationId xmlns:a16="http://schemas.microsoft.com/office/drawing/2014/main" id="{A43360DD-ACDE-BB9C-E2D0-8E87B8D4300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ECA556E-EDE8-AD00-8F3B-686DAE15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6FB0334D-F975-ABE5-7D9A-19D5D3FD92E8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3">
            <a:extLst>
              <a:ext uri="{FF2B5EF4-FFF2-40B4-BE49-F238E27FC236}">
                <a16:creationId xmlns:a16="http://schemas.microsoft.com/office/drawing/2014/main" id="{65396E91-8FF9-594F-FBC6-FB1C83C7F82C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A8A6397-A270-9174-A38B-C7488F55C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5FE191-AC43-47BC-5648-FAA171983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88115B-895F-63D0-56C1-95226840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544EC44-C0EB-0274-2CC9-D113A5788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E34128-3664-9E45-D034-D5EEC041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042C77-EB6A-BF2C-B277-610181673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74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rgbClr val="2D94E0"/>
              </a:buClr>
              <a:buFont typeface="Arial" panose="020B0604020202020204" pitchFamily="34" charset="0"/>
              <a:buChar char="•"/>
              <a:defRPr sz="2800">
                <a:solidFill>
                  <a:srgbClr val="232323"/>
                </a:solidFill>
                <a:latin typeface="Franklin Gothic Book" panose="020B0503020102020204" pitchFamily="34" charset="0"/>
              </a:defRPr>
            </a:lvl1pPr>
            <a:lvl2pPr marL="914400" indent="-346075">
              <a:buClr>
                <a:srgbClr val="2D94E0"/>
              </a:buClr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1260475" indent="-346075">
              <a:buClr>
                <a:srgbClr val="2D94E0"/>
              </a:buClr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3B583081-1B9C-3CDF-EEB2-00F875570367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51A586-57CF-D5ED-DABF-EDB7E7614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595FA62-BE92-B16D-D089-CA39FE688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90C0FCDC-8301-8F5E-FAA3-F92AAEDF2EE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6B0DED-0FD0-1F4E-7046-B28B284D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18069C-60C1-3C88-DC91-9624D64AE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62008CC5-EBAC-DA0A-70F9-2929376AB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25908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Name</a:t>
            </a:r>
            <a:endParaRPr lang="en-US" dirty="0"/>
          </a:p>
        </p:txBody>
      </p:sp>
      <p:sp>
        <p:nvSpPr>
          <p:cNvPr id="4" name="Symbol zastępczy tekstu 6">
            <a:extLst>
              <a:ext uri="{FF2B5EF4-FFF2-40B4-BE49-F238E27FC236}">
                <a16:creationId xmlns:a16="http://schemas.microsoft.com/office/drawing/2014/main" id="{CDF2C916-2914-2320-75D1-B2B5A9122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32766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2800" b="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5" name="Owal 1">
            <a:extLst>
              <a:ext uri="{FF2B5EF4-FFF2-40B4-BE49-F238E27FC236}">
                <a16:creationId xmlns:a16="http://schemas.microsoft.com/office/drawing/2014/main" id="{2DEFDF94-FDCA-438A-D4DC-FC297A7D8FE1}"/>
              </a:ext>
            </a:extLst>
          </p:cNvPr>
          <p:cNvSpPr/>
          <p:nvPr userDrawn="1"/>
        </p:nvSpPr>
        <p:spPr>
          <a:xfrm>
            <a:off x="3200400" y="24384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4">
            <a:extLst>
              <a:ext uri="{FF2B5EF4-FFF2-40B4-BE49-F238E27FC236}">
                <a16:creationId xmlns:a16="http://schemas.microsoft.com/office/drawing/2014/main" id="{48BDE8E6-4CEC-2A79-9479-A8253FBB81FE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A892494-071E-545B-2FA5-92632C18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2F55390-A6CC-8BC9-64D5-01E76F862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D6674B-1786-4E05-A8AF-E079348A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1pPr>
            <a:lvl2pPr marL="914400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j-lt"/>
              </a:defRPr>
            </a:lvl2pPr>
            <a:lvl3pPr marL="1260475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447E3-85E3-44D1-BE52-0C947D314F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ytuł 3">
            <a:extLst>
              <a:ext uri="{FF2B5EF4-FFF2-40B4-BE49-F238E27FC236}">
                <a16:creationId xmlns:a16="http://schemas.microsoft.com/office/drawing/2014/main" id="{C49E9769-1588-4F8B-9840-103F42AE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A186FD6A-BF60-E96A-79BE-CD2B3A9F9EA2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717F4F7-F034-123C-2025-62793F01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9EB3271-C0A3-9FC9-51DF-30EF56BA7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31" r:id="rId2"/>
    <p:sldLayoutId id="2147483932" r:id="rId3"/>
    <p:sldLayoutId id="2147483927" r:id="rId4"/>
    <p:sldLayoutId id="2147483935" r:id="rId5"/>
    <p:sldLayoutId id="2147483917" r:id="rId6"/>
    <p:sldLayoutId id="2147483934" r:id="rId7"/>
    <p:sldLayoutId id="2147483933" r:id="rId8"/>
    <p:sldLayoutId id="2147483929" r:id="rId9"/>
    <p:sldLayoutId id="2147483930" r:id="rId10"/>
    <p:sldLayoutId id="2147483905" r:id="rId11"/>
    <p:sldLayoutId id="2147483925" r:id="rId12"/>
    <p:sldLayoutId id="2147483924" r:id="rId13"/>
    <p:sldLayoutId id="2147483928" r:id="rId14"/>
    <p:sldLayoutId id="2147483936" r:id="rId15"/>
    <p:sldLayoutId id="2147483937" r:id="rId16"/>
    <p:sldLayoutId id="214748393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 kern="1200" spc="-100" baseline="0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2pPr>
      <a:lvl3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3pPr>
      <a:lvl4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4pPr>
      <a:lvl5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568325" indent="-452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607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103028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s://idealsoftware.na3.teamsupport.com/knowledgeBase/14316761" TargetMode="External"/><Relationship Id="rId7" Type="http://schemas.openxmlformats.org/officeDocument/2006/relationships/image" Target="../media/image38.svg"/><Relationship Id="rId2" Type="http://schemas.openxmlformats.org/officeDocument/2006/relationships/hyperlink" Target="https://idealsoftware.na3.teamsupport.com/knowledgeBase/1431676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hyperlink" Target="https://idealsoftware.na3.teamsupport.com/knowledgeBase/20681019" TargetMode="External"/><Relationship Id="rId4" Type="http://schemas.openxmlformats.org/officeDocument/2006/relationships/hyperlink" Target="https://idealsoftware.na3.teamsupport.com/knowledgeBase/14316889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8083-C335-446C-C0B2-E161C3A0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8BD354C-E92B-197D-446B-165444094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1478" y="1828800"/>
            <a:ext cx="2226520" cy="747712"/>
          </a:xfrm>
          <a:prstGeom prst="rect">
            <a:avLst/>
          </a:prstGeom>
        </p:spPr>
      </p:pic>
      <p:sp>
        <p:nvSpPr>
          <p:cNvPr id="8" name="Tytuł 17">
            <a:extLst>
              <a:ext uri="{FF2B5EF4-FFF2-40B4-BE49-F238E27FC236}">
                <a16:creationId xmlns:a16="http://schemas.microsoft.com/office/drawing/2014/main" id="{8489A3A3-15DA-525A-D3F3-EBA0226FE6AB}"/>
              </a:ext>
            </a:extLst>
          </p:cNvPr>
          <p:cNvSpPr txBox="1">
            <a:spLocks/>
          </p:cNvSpPr>
          <p:nvPr/>
        </p:nvSpPr>
        <p:spPr>
          <a:xfrm>
            <a:off x="685800" y="3124200"/>
            <a:ext cx="8229600" cy="19351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b="1" kern="1200" spc="0" baseline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dirty="0">
                <a:latin typeface="+mj-lt"/>
              </a:rPr>
              <a:t>Electronic</a:t>
            </a:r>
            <a:r>
              <a:rPr lang="pl-PL" sz="4800" noProof="0" dirty="0">
                <a:latin typeface="+mj-lt"/>
              </a:rPr>
              <a:t> Interfaces</a:t>
            </a:r>
            <a:endParaRPr lang="en-US" sz="1050" noProof="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105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b="0" noProof="0" dirty="0">
                <a:latin typeface="+mj-lt"/>
              </a:rPr>
              <a:t>February 2025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200" noProof="0" dirty="0">
                <a:solidFill>
                  <a:schemeClr val="bg1"/>
                </a:solidFill>
                <a:latin typeface="+mj-lt"/>
              </a:rPr>
              <a:t>Dave Baumgarten, Sr Implementation Specialist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98D29-781E-377A-F8F6-A26A01927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 r="24813"/>
          <a:stretch/>
        </p:blipFill>
        <p:spPr>
          <a:xfrm>
            <a:off x="7620000" y="1752600"/>
            <a:ext cx="4572000" cy="5105400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39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C1A48-9275-E772-5F1D-ADF019366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8D2A88-79A8-D67B-D3E9-01DA9DFC0E52}"/>
              </a:ext>
            </a:extLst>
          </p:cNvPr>
          <p:cNvSpPr txBox="1"/>
          <p:nvPr/>
        </p:nvSpPr>
        <p:spPr>
          <a:xfrm>
            <a:off x="2644564" y="1066419"/>
            <a:ext cx="690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The Supplier is set to the same as the Order From ID select Check Availability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C9FE50-1D90-7BCD-589E-BBB27FC8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759" y="2110626"/>
            <a:ext cx="6210838" cy="2636748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8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D65C2-A123-C2AF-E183-EF50EEFF3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F966700-1537-625A-99CB-602457B45415}"/>
              </a:ext>
            </a:extLst>
          </p:cNvPr>
          <p:cNvSpPr txBox="1"/>
          <p:nvPr/>
        </p:nvSpPr>
        <p:spPr>
          <a:xfrm>
            <a:off x="2644564" y="1066419"/>
            <a:ext cx="690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A response is received from the Supplier and displayed with important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49582-588C-6005-CACE-2A2AF6C3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10" y="2152539"/>
            <a:ext cx="5524979" cy="2552921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CCBD1-DB9E-F1DE-5EAA-2A77BE4F2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246739-B4F1-F9A9-81D9-456A370719FF}"/>
              </a:ext>
            </a:extLst>
          </p:cNvPr>
          <p:cNvSpPr txBox="1"/>
          <p:nvPr/>
        </p:nvSpPr>
        <p:spPr>
          <a:xfrm>
            <a:off x="2644564" y="433959"/>
            <a:ext cx="690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Some interfaces create a data file to be uploaded to the Manufacturer / Distributor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1EAA15-6561-00CC-C11E-D5FD17FE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96" y="1475496"/>
            <a:ext cx="9276608" cy="4411427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6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8B04A-3017-6E42-8170-8FF3069B8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4626C-13DE-577C-677B-00186DD6C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1" y="1205679"/>
            <a:ext cx="9403079" cy="4254877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69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46977-75C3-B401-81D3-E02E72F2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EEEAC8-9B87-ED5A-C05F-F3064EC60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04831"/>
            <a:ext cx="9296400" cy="5226672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4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C333-764F-01DF-E7CC-3757D3EA9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6EA66E9-ABF2-E0FA-C17F-3815463F7F99}"/>
              </a:ext>
            </a:extLst>
          </p:cNvPr>
          <p:cNvSpPr txBox="1"/>
          <p:nvPr/>
        </p:nvSpPr>
        <p:spPr>
          <a:xfrm>
            <a:off x="2644564" y="433959"/>
            <a:ext cx="690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If Add Response to Notes is selected when transmitting the PO the response is placed in Notes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FA6FB-D1AC-FC36-E143-33FEF292C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121" y="1580990"/>
            <a:ext cx="6386113" cy="3696020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5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74BA8-6BB8-E182-010C-BA4DA191D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9E14-762D-7763-824A-32BB3BE9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FFFFFF"/>
                </a:solidFill>
                <a:ea typeface="+mn-lt"/>
                <a:cs typeface="+mn-lt"/>
              </a:rPr>
              <a:t>Sending Product Registrations </a:t>
            </a:r>
            <a:br>
              <a:rPr lang="en-US" sz="4800" dirty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en-US" sz="4800" dirty="0">
                <a:solidFill>
                  <a:srgbClr val="FFFFFF"/>
                </a:solidFill>
                <a:ea typeface="+mn-lt"/>
                <a:cs typeface="+mn-lt"/>
              </a:rPr>
              <a:t>to the Manufacturer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8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2042B-D114-5931-03EA-DD4B4578D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B3D4E9-5AA8-3DB9-E3B2-A262CF53587D}"/>
              </a:ext>
            </a:extLst>
          </p:cNvPr>
          <p:cNvSpPr txBox="1"/>
          <p:nvPr/>
        </p:nvSpPr>
        <p:spPr>
          <a:xfrm>
            <a:off x="2644564" y="433959"/>
            <a:ext cx="690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When </a:t>
            </a:r>
            <a:r>
              <a:rPr lang="en-CA" sz="2000" b="1" dirty="0" err="1">
                <a:latin typeface="+mj-lt"/>
              </a:rPr>
              <a:t>wholegoods</a:t>
            </a:r>
            <a:r>
              <a:rPr lang="en-CA" sz="2000" b="1" dirty="0">
                <a:latin typeface="+mj-lt"/>
              </a:rPr>
              <a:t> are sold, Registrations can be submitted to the Manufacturer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418FEE-EC4A-0B6C-AEAF-A5D98B8C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19512"/>
            <a:ext cx="8991600" cy="3955368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9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CE51E-3DEB-525B-B150-AE024464E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9BA7D-C4DC-A411-AE95-DD97E8992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63" y="2541193"/>
            <a:ext cx="7552074" cy="1775614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A05F15-6CFC-996D-B603-A9A68ED48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95" y="4574249"/>
            <a:ext cx="4884843" cy="243861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F44385-3437-21C5-80F7-742E328C9F29}"/>
              </a:ext>
            </a:extLst>
          </p:cNvPr>
          <p:cNvSpPr txBox="1"/>
          <p:nvPr/>
        </p:nvSpPr>
        <p:spPr>
          <a:xfrm>
            <a:off x="2644564" y="1066419"/>
            <a:ext cx="690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Highlight the unit to be registered then select properties</a:t>
            </a:r>
          </a:p>
        </p:txBody>
      </p:sp>
    </p:spTree>
    <p:extLst>
      <p:ext uri="{BB962C8B-B14F-4D97-AF65-F5344CB8AC3E}">
        <p14:creationId xmlns:p14="http://schemas.microsoft.com/office/powerpoint/2010/main" val="9732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96D4A-F47E-6937-D787-DCDBDEBB2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4A3013-A77C-5044-908E-045D94BD015F}"/>
              </a:ext>
            </a:extLst>
          </p:cNvPr>
          <p:cNvSpPr txBox="1"/>
          <p:nvPr/>
        </p:nvSpPr>
        <p:spPr>
          <a:xfrm>
            <a:off x="2465282" y="433959"/>
            <a:ext cx="726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Before attempting to register, check the customer record for required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4CB53-6456-4340-9880-5AF19E319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37" y="1362736"/>
            <a:ext cx="8953926" cy="4504727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D0733-9E31-15B2-001D-D7602A5C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1125200" cy="877198"/>
          </a:xfrm>
        </p:spPr>
        <p:txBody>
          <a:bodyPr/>
          <a:lstStyle/>
          <a:p>
            <a:r>
              <a:rPr lang="en-US" noProof="0" dirty="0">
                <a:latin typeface="+mj-lt"/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E37D11-1C2B-EDC6-425F-38DC99DBDFE9}"/>
              </a:ext>
            </a:extLst>
          </p:cNvPr>
          <p:cNvSpPr txBox="1">
            <a:spLocks/>
          </p:cNvSpPr>
          <p:nvPr/>
        </p:nvSpPr>
        <p:spPr>
          <a:xfrm>
            <a:off x="708884" y="2328469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2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5CD6F2-A437-D902-A194-4B20DBFD3D61}"/>
              </a:ext>
            </a:extLst>
          </p:cNvPr>
          <p:cNvSpPr txBox="1">
            <a:spLocks/>
          </p:cNvSpPr>
          <p:nvPr/>
        </p:nvSpPr>
        <p:spPr>
          <a:xfrm>
            <a:off x="708884" y="3118440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3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07BBCCF-2861-5764-859B-36D69A3E1F24}"/>
              </a:ext>
            </a:extLst>
          </p:cNvPr>
          <p:cNvSpPr txBox="1">
            <a:spLocks/>
          </p:cNvSpPr>
          <p:nvPr/>
        </p:nvSpPr>
        <p:spPr>
          <a:xfrm>
            <a:off x="1524000" y="1564564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800" noProof="0" dirty="0"/>
              <a:t>Sending Purchase Orders to Manufacturers / Distributors Electronically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7E0E32-DC23-B054-5736-88C6AD4B3661}"/>
              </a:ext>
            </a:extLst>
          </p:cNvPr>
          <p:cNvSpPr txBox="1">
            <a:spLocks/>
          </p:cNvSpPr>
          <p:nvPr/>
        </p:nvSpPr>
        <p:spPr>
          <a:xfrm>
            <a:off x="708884" y="1564564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CE71E85-9F83-A1BF-20FE-35A039784491}"/>
              </a:ext>
            </a:extLst>
          </p:cNvPr>
          <p:cNvSpPr txBox="1">
            <a:spLocks/>
          </p:cNvSpPr>
          <p:nvPr/>
        </p:nvSpPr>
        <p:spPr>
          <a:xfrm>
            <a:off x="1524000" y="2351702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800" noProof="0" dirty="0"/>
              <a:t>Uploading Purchase Orders to Manufacturer / Distributor Website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09EC89-4187-647A-E790-10A214BF581C}"/>
              </a:ext>
            </a:extLst>
          </p:cNvPr>
          <p:cNvSpPr txBox="1">
            <a:spLocks/>
          </p:cNvSpPr>
          <p:nvPr/>
        </p:nvSpPr>
        <p:spPr>
          <a:xfrm>
            <a:off x="1524000" y="3138840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800" noProof="0" dirty="0"/>
              <a:t>Submit Product Registration to Manufacturers (</a:t>
            </a:r>
            <a:r>
              <a:rPr lang="en-US" kern="0" dirty="0">
                <a:latin typeface="Arial"/>
              </a:rPr>
              <a:t>Ariens, Echo, Honda, Honda PS, Stihl)</a:t>
            </a:r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2833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6AB1-276C-DA9D-1223-65A5244FC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EFF287-4396-D1D3-3725-B37C1A885742}"/>
              </a:ext>
            </a:extLst>
          </p:cNvPr>
          <p:cNvSpPr txBox="1"/>
          <p:nvPr/>
        </p:nvSpPr>
        <p:spPr>
          <a:xfrm>
            <a:off x="2465282" y="433959"/>
            <a:ext cx="726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If necessary, view the Invoice for additional warranty related items purchased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A42BA1-E799-6620-E142-29B0BA48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60" y="1524709"/>
            <a:ext cx="8968740" cy="4169393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4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14656-B093-5A01-D515-F69B4A182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F63DFE7-B865-199D-FF88-8CCC5D4DCD75}"/>
              </a:ext>
            </a:extLst>
          </p:cNvPr>
          <p:cNvSpPr txBox="1"/>
          <p:nvPr/>
        </p:nvSpPr>
        <p:spPr>
          <a:xfrm>
            <a:off x="1981200" y="43395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To Register the unit, select the Product Registration button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3F6DE-2428-04A9-B2B6-C9EF9927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756" y="1344030"/>
            <a:ext cx="5080844" cy="4465180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4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508C-D46D-7F1F-10C1-79946D71B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30D2C06-5ADB-E66E-F8DE-7D16C15C4CFF}"/>
              </a:ext>
            </a:extLst>
          </p:cNvPr>
          <p:cNvSpPr txBox="1"/>
          <p:nvPr/>
        </p:nvSpPr>
        <p:spPr>
          <a:xfrm>
            <a:off x="1524000" y="43395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Click the ellipses for each question to select an appropriate response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38EDA-5C4D-2D2E-617C-3962C295A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24" y="1301851"/>
            <a:ext cx="7064352" cy="4580017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0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55DA7-F84A-491E-1091-575A2EE47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3A4E49-86AF-08C0-51D7-25EC06500C69}"/>
              </a:ext>
            </a:extLst>
          </p:cNvPr>
          <p:cNvSpPr txBox="1"/>
          <p:nvPr/>
        </p:nvSpPr>
        <p:spPr>
          <a:xfrm>
            <a:off x="1524000" y="4339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Each question may have different answers to select from depending on the brand and equipment type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DE917-5979-2C8F-7037-BD29817A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012" y="1492390"/>
            <a:ext cx="6629975" cy="3680779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3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9786D-C0AA-983B-7AA6-7DD4A2B9B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2A2647-B46C-3FB9-ECBB-1283AC4D1953}"/>
              </a:ext>
            </a:extLst>
          </p:cNvPr>
          <p:cNvSpPr txBox="1"/>
          <p:nvPr/>
        </p:nvSpPr>
        <p:spPr>
          <a:xfrm>
            <a:off x="762000" y="433959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After selecting all required responses select the OK button to register the unit</a:t>
            </a:r>
            <a:r>
              <a:rPr lang="pl-PL" sz="2000" b="1" dirty="0">
                <a:latin typeface="+mj-lt"/>
              </a:rPr>
              <a:t>.</a:t>
            </a:r>
          </a:p>
          <a:p>
            <a:pPr algn="ctr"/>
            <a:r>
              <a:rPr lang="en-CA" sz="2000" b="1" dirty="0">
                <a:latin typeface="+mj-lt"/>
              </a:rPr>
              <a:t>A response window will be returned indicating successful registration or noting errors to be corrected</a:t>
            </a:r>
          </a:p>
          <a:p>
            <a:pPr algn="ctr"/>
            <a:endParaRPr lang="en-CA" sz="20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A56D20-EC6B-5307-DFD4-54B9DFBD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39473"/>
            <a:ext cx="6553200" cy="4248622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5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C6F37-C778-A7FB-1BE3-688FF853A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726FE56-52B2-FCB7-768E-9B86CCC0C246}"/>
              </a:ext>
            </a:extLst>
          </p:cNvPr>
          <p:cNvSpPr txBox="1"/>
          <p:nvPr/>
        </p:nvSpPr>
        <p:spPr>
          <a:xfrm>
            <a:off x="762000" y="433959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Registrations may be done in batches. </a:t>
            </a:r>
          </a:p>
          <a:p>
            <a:pPr algn="ctr"/>
            <a:endParaRPr lang="en-CA" sz="2000"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4F563-1826-B60C-1624-331B21E5C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094" y="1484467"/>
            <a:ext cx="4061812" cy="3795089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8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215F2-EE95-FD9F-7D94-9BE630FE9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C41963-D418-432B-16BD-B1D2BBA2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978" y="1560667"/>
            <a:ext cx="6508044" cy="3696020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7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DC19D-17A8-CC56-217C-181EE46B3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84005-7B39-67FE-C9D6-07D74D81D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425" y="1956765"/>
            <a:ext cx="7209145" cy="3764606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0C56BF-A381-6639-C4B8-9B4D406823C3}"/>
              </a:ext>
            </a:extLst>
          </p:cNvPr>
          <p:cNvSpPr txBox="1"/>
          <p:nvPr/>
        </p:nvSpPr>
        <p:spPr>
          <a:xfrm>
            <a:off x="2286000" y="433959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j-lt"/>
              </a:rPr>
              <a:t>Only select units that will have the same parameters as all selected will be registered likewise</a:t>
            </a:r>
          </a:p>
          <a:p>
            <a:pPr algn="ctr"/>
            <a:endParaRPr lang="en-CA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6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E69B-D6BE-8996-1F8E-B6BAEC8E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C78FE-2368-C6A2-9AB3-74E0389F6911}"/>
              </a:ext>
            </a:extLst>
          </p:cNvPr>
          <p:cNvSpPr txBox="1"/>
          <p:nvPr/>
        </p:nvSpPr>
        <p:spPr>
          <a:xfrm>
            <a:off x="1352233" y="1494662"/>
            <a:ext cx="768995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+mj-lt"/>
                <a:hlinkClick r:id="rId2"/>
              </a:rPr>
              <a:t>How To – Create a Generic Interface</a:t>
            </a:r>
            <a:endParaRPr lang="en-US" sz="16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+mj-lt"/>
                <a:hlinkClick r:id="rId3"/>
              </a:rPr>
              <a:t>Electronic Interfaces (Setup completed by ideal Support)</a:t>
            </a:r>
            <a:endParaRPr lang="en-US" sz="16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+mj-lt"/>
                <a:hlinkClick r:id="rId4"/>
              </a:rPr>
              <a:t>How To – Batch and Individual Registrations</a:t>
            </a:r>
            <a:endParaRPr lang="en-US" sz="16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+mj-lt"/>
                <a:hlinkClick r:id="rId5"/>
              </a:rPr>
              <a:t>Unable to Register Stihl Product</a:t>
            </a:r>
            <a:endParaRPr lang="en-US" sz="1600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404391C-BC26-7D36-5E56-F4CC8487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Resources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A72B67-4E0E-4B21-0A3B-8173CDB89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885" y="1573012"/>
            <a:ext cx="424507" cy="356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9D602-7CF8-30BB-132E-FA2BB1D3C7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2725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72A990-D6B1-4631-71B1-60C54D481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885" y="2304532"/>
            <a:ext cx="424507" cy="3565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ED45569-828A-1082-CA59-570892805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885" y="3036052"/>
            <a:ext cx="424507" cy="35651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383EB9B-99D2-17AD-2C3B-6BCFEE1F8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885" y="3767572"/>
            <a:ext cx="424507" cy="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6FB3-71C6-1D1B-37B1-88E0A4BD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500" dirty="0"/>
              <a:t>Sending Purchase Orders to </a:t>
            </a:r>
            <a:br>
              <a:rPr lang="en-US" sz="4500" dirty="0"/>
            </a:br>
            <a:r>
              <a:rPr lang="en-US" sz="4500" dirty="0"/>
              <a:t>Manufacturers / Distributors Electronically</a:t>
            </a:r>
          </a:p>
        </p:txBody>
      </p:sp>
    </p:spTree>
    <p:extLst>
      <p:ext uri="{BB962C8B-B14F-4D97-AF65-F5344CB8AC3E}">
        <p14:creationId xmlns:p14="http://schemas.microsoft.com/office/powerpoint/2010/main" val="11921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2B2B1-06DD-A0EF-96A3-F102A8E0A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7E7804-1CE3-10AD-26B2-6923E759A06A}"/>
              </a:ext>
            </a:extLst>
          </p:cNvPr>
          <p:cNvSpPr txBox="1">
            <a:spLocks/>
          </p:cNvSpPr>
          <p:nvPr/>
        </p:nvSpPr>
        <p:spPr bwMode="auto">
          <a:xfrm>
            <a:off x="726441" y="1392085"/>
            <a:ext cx="4272280" cy="21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+mj-lt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1pPr>
            <a:lvl2pPr marL="859536" indent="-51206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+mj-lt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marL="12001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marL="16573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marL="21145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 panose="020B0604020202020204" pitchFamily="34" charset="0"/>
                <a:rtl val="0"/>
              </a:rPr>
              <a:t>Select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 panose="020B0604020202020204" pitchFamily="34" charset="0"/>
                <a:rtl val="0"/>
              </a:rPr>
              <a:t>Additional tab </a:t>
            </a:r>
            <a:r>
              <a:rPr lang="en-US" sz="2000" b="1" kern="0" dirty="0" err="1">
                <a:latin typeface="Arial"/>
              </a:rPr>
              <a:t>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 panose="020B0604020202020204" pitchFamily="34" charset="0"/>
                <a:rtl val="0"/>
              </a:rPr>
              <a:t>n Supplier Properties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 panose="020B0604020202020204" pitchFamily="34" charset="0"/>
              <a:rtl val="0"/>
            </a:endParaRPr>
          </a:p>
          <a:p>
            <a:pPr marL="285750" marR="0" lvl="0" indent="-285750" defTabSz="91440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Tx/>
              <a:tabLst/>
              <a:defRPr/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Dealer / Account #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 panose="020B0604020202020204" pitchFamily="34" charset="0"/>
              <a:rtl val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09BB3F-D5B0-F7CE-0073-032855CE2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436" y="1526616"/>
            <a:ext cx="5639289" cy="3726503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B2286A-C4BA-030A-B173-135F0C49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D4982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 panose="020B0604020202020204" pitchFamily="34" charset="0"/>
                <a:rtl val="0"/>
              </a:rPr>
              <a:t>Supplier Properties – Additional Tab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D4982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 panose="020B0604020202020204" pitchFamily="34" charset="0"/>
                <a:rtl val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960CDD-A7C7-BA6A-4C47-78B7D0B39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1982" y="1341120"/>
            <a:ext cx="3249636" cy="4267200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410159-75BB-C425-9256-FC9E727E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A5389"/>
                </a:solidFill>
              </a:rPr>
              <a:t>Purchase Order Interfaces</a:t>
            </a:r>
            <a:endParaRPr lang="en-US" b="1" dirty="0">
              <a:solidFill>
                <a:srgbClr val="0A5389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527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F76750-081C-55C4-33B7-49ECC066166D}"/>
              </a:ext>
            </a:extLst>
          </p:cNvPr>
          <p:cNvSpPr/>
          <p:nvPr/>
        </p:nvSpPr>
        <p:spPr>
          <a:xfrm>
            <a:off x="548640" y="1946529"/>
            <a:ext cx="10911839" cy="3917823"/>
          </a:xfrm>
          <a:prstGeom prst="roundRect">
            <a:avLst>
              <a:gd name="adj" fmla="val 7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7F2CD90-3010-D6F3-38A0-4A5444052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329243"/>
              </p:ext>
            </p:extLst>
          </p:nvPr>
        </p:nvGraphicFramePr>
        <p:xfrm>
          <a:off x="896112" y="2095500"/>
          <a:ext cx="10554375" cy="3533075"/>
        </p:xfrm>
        <a:graphic>
          <a:graphicData uri="http://schemas.openxmlformats.org/drawingml/2006/table">
            <a:tbl>
              <a:tblPr/>
              <a:tblGrid>
                <a:gridCol w="2846832">
                  <a:extLst>
                    <a:ext uri="{9D8B030D-6E8A-4147-A177-3AD203B41FA5}">
                      <a16:colId xmlns:a16="http://schemas.microsoft.com/office/drawing/2014/main" val="3367582701"/>
                    </a:ext>
                  </a:extLst>
                </a:gridCol>
                <a:gridCol w="2816352">
                  <a:extLst>
                    <a:ext uri="{9D8B030D-6E8A-4147-A177-3AD203B41FA5}">
                      <a16:colId xmlns:a16="http://schemas.microsoft.com/office/drawing/2014/main" val="1705405900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1399908179"/>
                    </a:ext>
                  </a:extLst>
                </a:gridCol>
                <a:gridCol w="2184567">
                  <a:extLst>
                    <a:ext uri="{9D8B030D-6E8A-4147-A177-3AD203B41FA5}">
                      <a16:colId xmlns:a16="http://schemas.microsoft.com/office/drawing/2014/main" val="2348684372"/>
                    </a:ext>
                  </a:extLst>
                </a:gridCol>
              </a:tblGrid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ACE HADWARE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EXMARK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LAND N SEA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448677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AES LAWN PARTS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FLORIDA OUTDOOR EQUIPMENT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MAHINDRA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STENS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90360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A&amp;I PRODUCTS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GARDNER INC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MEDART ENGINE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STIHL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692889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ARCTIC CAT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GOLDEN EAGLE DISTRIBUTING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MEDART MARINE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SUZUKI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997809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ARIENS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GRASS HOPPER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MERCURY MARINE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061014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BOMBARDIER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HONDA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MIDWEST ENGINE WAREHOUSE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TRUE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987712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CONNELL (GARDNER INC)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HOUSE-HASSON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ORGILL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TUCKER ROCKY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217740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CENTRAL POWER DISTRIBUTORS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HUSQVARNA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OSCAR WILSON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WESCO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153323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CLUB CAR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HUSTLER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PARTS UNLIMITED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WESTERN POWER SPORTS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083423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CUB CADET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JOHN DEERE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POWER EQUIPMENT SYSTEMS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YAMAHA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241379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DIXIE SALES (GARDNER INC)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KAWASAKI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POWER DISTRIBUTORD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YANMAR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364954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 IT BEST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KTM MOTOR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POLARIS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074404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ENGINE WAREHOUSE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KPM DISTRIBUTORS</a:t>
                      </a:r>
                    </a:p>
                  </a:txBody>
                  <a:tcPr marL="8852" marR="8852" marT="88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RBI CORPORATION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0948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AB9B4E4-4E19-4861-8D9C-D7E7A889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A5389"/>
                </a:solidFill>
              </a:rPr>
              <a:t>Manufacturers / Distributors With Electronic Purchasing Options Available</a:t>
            </a:r>
          </a:p>
        </p:txBody>
      </p:sp>
    </p:spTree>
    <p:extLst>
      <p:ext uri="{BB962C8B-B14F-4D97-AF65-F5344CB8AC3E}">
        <p14:creationId xmlns:p14="http://schemas.microsoft.com/office/powerpoint/2010/main" val="31580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78BA6-6C2C-F44A-3518-3494E46BD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0892-0C27-96C8-4217-CED1373F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Uploading Purchase Orders to Manufacturer / Distributor Website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59BD4-8736-5897-477D-C7A15DF02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60" y="611413"/>
            <a:ext cx="10210840" cy="5127522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0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06693-6BBD-C29A-FA76-D07AA0793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54F69B-9727-2098-A94F-756C3CB02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443" y="2341371"/>
            <a:ext cx="6165114" cy="2499577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4BBCA0-32BF-80F5-9079-73250BC54DB6}"/>
              </a:ext>
            </a:extLst>
          </p:cNvPr>
          <p:cNvSpPr txBox="1"/>
          <p:nvPr/>
        </p:nvSpPr>
        <p:spPr>
          <a:xfrm>
            <a:off x="2644564" y="1066419"/>
            <a:ext cx="690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Part Numbers can be checked individually. </a:t>
            </a:r>
            <a:endParaRPr lang="pl-PL" sz="2000" b="1" dirty="0">
              <a:latin typeface="+mj-lt"/>
            </a:endParaRPr>
          </a:p>
          <a:p>
            <a:pPr algn="ctr"/>
            <a:r>
              <a:rPr lang="en-US" sz="2000" b="1" dirty="0">
                <a:latin typeface="+mj-lt"/>
              </a:rPr>
              <a:t>Right click and select Check Availability</a:t>
            </a:r>
          </a:p>
        </p:txBody>
      </p:sp>
    </p:spTree>
    <p:extLst>
      <p:ext uri="{BB962C8B-B14F-4D97-AF65-F5344CB8AC3E}">
        <p14:creationId xmlns:p14="http://schemas.microsoft.com/office/powerpoint/2010/main" val="3282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XIS theme">
  <a:themeElements>
    <a:clrScheme name="Ideal">
      <a:dk1>
        <a:srgbClr val="363636"/>
      </a:dk1>
      <a:lt1>
        <a:srgbClr val="FFFFFF"/>
      </a:lt1>
      <a:dk2>
        <a:srgbClr val="004987"/>
      </a:dk2>
      <a:lt2>
        <a:srgbClr val="FED874"/>
      </a:lt2>
      <a:accent1>
        <a:srgbClr val="004987"/>
      </a:accent1>
      <a:accent2>
        <a:srgbClr val="FED874"/>
      </a:accent2>
      <a:accent3>
        <a:srgbClr val="F8AA00"/>
      </a:accent3>
      <a:accent4>
        <a:srgbClr val="363636"/>
      </a:accent4>
      <a:accent5>
        <a:srgbClr val="EA5044"/>
      </a:accent5>
      <a:accent6>
        <a:srgbClr val="388E3C"/>
      </a:accent6>
      <a:hlink>
        <a:srgbClr val="004987"/>
      </a:hlink>
      <a:folHlink>
        <a:srgbClr val="363636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AB0774-A81E-437B-901B-C98E8285E1BD}" vid="{2568062E-7373-4101-919C-A44A8BB56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6775C401A1640A4B6CD356F6DB115" ma:contentTypeVersion="18" ma:contentTypeDescription="Create a new document." ma:contentTypeScope="" ma:versionID="d5b1180af3163315e3554cbe0618c46c">
  <xsd:schema xmlns:xsd="http://www.w3.org/2001/XMLSchema" xmlns:xs="http://www.w3.org/2001/XMLSchema" xmlns:p="http://schemas.microsoft.com/office/2006/metadata/properties" xmlns:ns2="9d4cd623-3799-4ddc-ada4-77011a1fbe38" xmlns:ns3="10aab84b-ebc1-4094-a9d9-1ee9be3db491" targetNamespace="http://schemas.microsoft.com/office/2006/metadata/properties" ma:root="true" ma:fieldsID="59cafd4d6e0f03a1fcd32b35e6e9844c" ns2:_="" ns3:_="">
    <xsd:import namespace="9d4cd623-3799-4ddc-ada4-77011a1fbe38"/>
    <xsd:import namespace="10aab84b-ebc1-4094-a9d9-1ee9be3db4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cd623-3799-4ddc-ada4-77011a1fbe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ba1a00-cd55-4846-a578-cb4195594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ab84b-ebc1-4094-a9d9-1ee9be3db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6d9d94-bf33-415a-b03d-5e901ef345b8}" ma:internalName="TaxCatchAll" ma:showField="CatchAllData" ma:web="10aab84b-ebc1-4094-a9d9-1ee9be3db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cd623-3799-4ddc-ada4-77011a1fbe38">
      <Terms xmlns="http://schemas.microsoft.com/office/infopath/2007/PartnerControls"/>
    </lcf76f155ced4ddcb4097134ff3c332f>
    <TaxCatchAll xmlns="10aab84b-ebc1-4094-a9d9-1ee9be3db49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C4579B-726D-44B9-BF33-1F0EFDA48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cd623-3799-4ddc-ada4-77011a1fbe38"/>
    <ds:schemaRef ds:uri="10aab84b-ebc1-4094-a9d9-1ee9be3db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BAF284-D6DB-43C5-AB20-AFCC08EF0D92}">
  <ds:schemaRefs>
    <ds:schemaRef ds:uri="http://schemas.microsoft.com/office/2006/metadata/properties"/>
    <ds:schemaRef ds:uri="http://schemas.microsoft.com/office/infopath/2007/PartnerControls"/>
    <ds:schemaRef ds:uri="9d4cd623-3799-4ddc-ada4-77011a1fbe38"/>
    <ds:schemaRef ds:uri="10aab84b-ebc1-4094-a9d9-1ee9be3db491"/>
  </ds:schemaRefs>
</ds:datastoreItem>
</file>

<file path=customXml/itemProps3.xml><?xml version="1.0" encoding="utf-8"?>
<ds:datastoreItem xmlns:ds="http://schemas.openxmlformats.org/officeDocument/2006/customXml" ds:itemID="{E059C0F5-6788-4370-816B-0714A1B37E7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5d02be-9231-4769-9120-8d7f799652db}" enabled="0" method="" siteId="{f65d02be-9231-4769-9120-8d7f799652d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AXIS_generic_2016_wide</Template>
  <TotalTime>24964</TotalTime>
  <Words>444</Words>
  <Application>Microsoft Office PowerPoint</Application>
  <PresentationFormat>Widescreen</PresentationFormat>
  <Paragraphs>98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Franklin Gothic Book</vt:lpstr>
      <vt:lpstr>Wingdings</vt:lpstr>
      <vt:lpstr>AXIS theme</vt:lpstr>
      <vt:lpstr>PowerPoint Presentation</vt:lpstr>
      <vt:lpstr>Agenda</vt:lpstr>
      <vt:lpstr>Sending Purchase Orders to  Manufacturers / Distributors Electronically</vt:lpstr>
      <vt:lpstr>Supplier Properties – Additional Tab </vt:lpstr>
      <vt:lpstr>Purchase Order Interfaces</vt:lpstr>
      <vt:lpstr>Manufacturers / Distributors With Electronic Purchasing Options Available</vt:lpstr>
      <vt:lpstr>Uploading Purchase Orders to Manufacturer / Distributor Website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Sending Product Registrations  to the Manufacturer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Base Resources</vt:lpstr>
      <vt:lpstr>PowerPoint Presentation</vt:lpstr>
    </vt:vector>
  </TitlesOfParts>
  <Company>Campana Systems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-- it can be 2 lines if you want</dc:title>
  <dc:creator>Mark Futterer</dc:creator>
  <cp:lastModifiedBy>Kseniya Savelyeva</cp:lastModifiedBy>
  <cp:revision>600</cp:revision>
  <cp:lastPrinted>2018-08-15T18:40:37Z</cp:lastPrinted>
  <dcterms:created xsi:type="dcterms:W3CDTF">2016-10-24T23:55:46Z</dcterms:created>
  <dcterms:modified xsi:type="dcterms:W3CDTF">2025-02-03T14:51:41Z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0x01010072D6775C401A1640A4B6CD356F6DB115</vt:lpwstr>
  </property>
  <property fmtid="{D5CDD505-2E9C-101B-9397-08002B2CF9AE}" pid="3" name="MediaServiceImageTags">
    <vt:lpwstr/>
  </property>
</Properties>
</file>